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Open Sans Extra Bold" charset="1" panose="020B0906030804020204"/>
      <p:regular r:id="rId31"/>
    </p:embeddedFont>
    <p:embeddedFont>
      <p:font typeface="Poppins" charset="1" panose="00000500000000000000"/>
      <p:regular r:id="rId32"/>
    </p:embeddedFont>
    <p:embeddedFont>
      <p:font typeface="Barlow Ultra-Bold" charset="1" panose="00000900000000000000"/>
      <p:regular r:id="rId33"/>
    </p:embeddedFont>
    <p:embeddedFont>
      <p:font typeface="Barlow Medium" charset="1" panose="00000600000000000000"/>
      <p:regular r:id="rId34"/>
    </p:embeddedFont>
    <p:embeddedFont>
      <p:font typeface="Poppins Bold" charset="1" panose="00000800000000000000"/>
      <p:regular r:id="rId35"/>
    </p:embeddedFont>
    <p:embeddedFont>
      <p:font typeface="Aileron Bold" charset="1" panose="0000080000000000000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12" Target="../media/image3.png" Type="http://schemas.openxmlformats.org/officeDocument/2006/relationships/image"/><Relationship Id="rId13" Target="../media/image4.svg" Type="http://schemas.openxmlformats.org/officeDocument/2006/relationships/image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jpe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jpe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jpeg" Type="http://schemas.openxmlformats.org/officeDocument/2006/relationships/image"/><Relationship Id="rId4" Target="../media/image15.jpeg" Type="http://schemas.openxmlformats.org/officeDocument/2006/relationships/image"/><Relationship Id="rId5" Target="../media/image16.jpe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97502" y="5590237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74250" y="290460"/>
            <a:ext cx="17613750" cy="3201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19"/>
              </a:lnSpc>
              <a:spcBef>
                <a:spcPct val="0"/>
              </a:spcBef>
            </a:pPr>
            <a:r>
              <a:rPr lang="en-US" sz="915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The Smart Printing Service for students at HCMUT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757394" y="7522582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8573918" y="4010189"/>
            <a:ext cx="9146584" cy="5246370"/>
            <a:chOff x="0" y="0"/>
            <a:chExt cx="7981950" cy="45783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0" t="-3261" r="0" b="-3261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674250" y="5038725"/>
            <a:ext cx="5777460" cy="911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22"/>
              </a:lnSpc>
              <a:spcBef>
                <a:spcPct val="0"/>
              </a:spcBef>
            </a:pPr>
            <a:r>
              <a:rPr lang="en-US" sz="5373">
                <a:solidFill>
                  <a:srgbClr val="00569E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TN01 - GROUP 05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0" y="8833080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8" id="18"/>
          <p:cNvSpPr txBox="true"/>
          <p:nvPr/>
        </p:nvSpPr>
        <p:spPr>
          <a:xfrm rot="0">
            <a:off x="145058" y="9106292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747146" y="1991817"/>
            <a:ext cx="10793709" cy="7677025"/>
          </a:xfrm>
          <a:custGeom>
            <a:avLst/>
            <a:gdLst/>
            <a:ahLst/>
            <a:cxnLst/>
            <a:rect r="r" b="b" t="t" l="l"/>
            <a:pathLst>
              <a:path h="7677025" w="10793709">
                <a:moveTo>
                  <a:pt x="0" y="0"/>
                </a:moveTo>
                <a:lnTo>
                  <a:pt x="10793708" y="0"/>
                </a:lnTo>
                <a:lnTo>
                  <a:pt x="10793708" y="7677026"/>
                </a:lnTo>
                <a:lnTo>
                  <a:pt x="0" y="76770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80967" y="403492"/>
            <a:ext cx="5775957" cy="1126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7"/>
              </a:lnSpc>
              <a:spcBef>
                <a:spcPct val="0"/>
              </a:spcBef>
            </a:pPr>
            <a:r>
              <a:rPr lang="en-US" sz="6605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UI/UX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846898" y="403492"/>
            <a:ext cx="10412402" cy="1127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247"/>
              </a:lnSpc>
              <a:spcBef>
                <a:spcPct val="0"/>
              </a:spcBef>
            </a:pPr>
            <a:r>
              <a:rPr lang="en-US" sz="6605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CHOOSING DOCUMENTS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0" y="8833080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45058" y="9106292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853736" y="2017370"/>
            <a:ext cx="10580528" cy="7525400"/>
          </a:xfrm>
          <a:custGeom>
            <a:avLst/>
            <a:gdLst/>
            <a:ahLst/>
            <a:cxnLst/>
            <a:rect r="r" b="b" t="t" l="l"/>
            <a:pathLst>
              <a:path h="7525400" w="10580528">
                <a:moveTo>
                  <a:pt x="0" y="0"/>
                </a:moveTo>
                <a:lnTo>
                  <a:pt x="10580528" y="0"/>
                </a:lnTo>
                <a:lnTo>
                  <a:pt x="10580528" y="7525400"/>
                </a:lnTo>
                <a:lnTo>
                  <a:pt x="0" y="7525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80967" y="403492"/>
            <a:ext cx="5775957" cy="1126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7"/>
              </a:lnSpc>
              <a:spcBef>
                <a:spcPct val="0"/>
              </a:spcBef>
            </a:pPr>
            <a:r>
              <a:rPr lang="en-US" sz="6605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UI/UX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90098" y="403492"/>
            <a:ext cx="9369202" cy="1127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247"/>
              </a:lnSpc>
              <a:spcBef>
                <a:spcPct val="0"/>
              </a:spcBef>
            </a:pPr>
            <a:r>
              <a:rPr lang="en-US" sz="6605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CHOOSING PRINTERS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0" y="8833080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45058" y="9106292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840710" y="2702696"/>
            <a:ext cx="10127220" cy="7208527"/>
          </a:xfrm>
          <a:custGeom>
            <a:avLst/>
            <a:gdLst/>
            <a:ahLst/>
            <a:cxnLst/>
            <a:rect r="r" b="b" t="t" l="l"/>
            <a:pathLst>
              <a:path h="7208527" w="10127220">
                <a:moveTo>
                  <a:pt x="0" y="0"/>
                </a:moveTo>
                <a:lnTo>
                  <a:pt x="10127220" y="0"/>
                </a:lnTo>
                <a:lnTo>
                  <a:pt x="10127220" y="7208527"/>
                </a:lnTo>
                <a:lnTo>
                  <a:pt x="0" y="72085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76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80967" y="403492"/>
            <a:ext cx="5775957" cy="1126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7"/>
              </a:lnSpc>
              <a:spcBef>
                <a:spcPct val="0"/>
              </a:spcBef>
            </a:pPr>
            <a:r>
              <a:rPr lang="en-US" sz="6605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UI/UX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04320" y="403492"/>
            <a:ext cx="8354980" cy="2299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247"/>
              </a:lnSpc>
              <a:spcBef>
                <a:spcPct val="0"/>
              </a:spcBef>
            </a:pPr>
            <a:r>
              <a:rPr lang="en-US" sz="6605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SETTING PRINTING PROPERTIES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0" y="8833080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45058" y="9106292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672791" y="1785548"/>
            <a:ext cx="10942417" cy="8095763"/>
          </a:xfrm>
          <a:custGeom>
            <a:avLst/>
            <a:gdLst/>
            <a:ahLst/>
            <a:cxnLst/>
            <a:rect r="r" b="b" t="t" l="l"/>
            <a:pathLst>
              <a:path h="8095763" w="10942417">
                <a:moveTo>
                  <a:pt x="0" y="0"/>
                </a:moveTo>
                <a:lnTo>
                  <a:pt x="10942418" y="0"/>
                </a:lnTo>
                <a:lnTo>
                  <a:pt x="10942418" y="8095763"/>
                </a:lnTo>
                <a:lnTo>
                  <a:pt x="0" y="80957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021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80967" y="403492"/>
            <a:ext cx="5775957" cy="1126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7"/>
              </a:lnSpc>
              <a:spcBef>
                <a:spcPct val="0"/>
              </a:spcBef>
            </a:pPr>
            <a:r>
              <a:rPr lang="en-US" sz="6605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UI/UX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69120" y="403492"/>
            <a:ext cx="6790180" cy="1127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247"/>
              </a:lnSpc>
              <a:spcBef>
                <a:spcPct val="0"/>
              </a:spcBef>
            </a:pPr>
            <a:r>
              <a:rPr lang="en-US" sz="6605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BUYING PAGES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0" y="8833080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45058" y="9106292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436198" y="1785548"/>
            <a:ext cx="11415604" cy="8095763"/>
          </a:xfrm>
          <a:custGeom>
            <a:avLst/>
            <a:gdLst/>
            <a:ahLst/>
            <a:cxnLst/>
            <a:rect r="r" b="b" t="t" l="l"/>
            <a:pathLst>
              <a:path h="8095763" w="11415604">
                <a:moveTo>
                  <a:pt x="0" y="0"/>
                </a:moveTo>
                <a:lnTo>
                  <a:pt x="11415604" y="0"/>
                </a:lnTo>
                <a:lnTo>
                  <a:pt x="11415604" y="8095763"/>
                </a:lnTo>
                <a:lnTo>
                  <a:pt x="0" y="80957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9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80967" y="403492"/>
            <a:ext cx="5775957" cy="1126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7"/>
              </a:lnSpc>
              <a:spcBef>
                <a:spcPct val="0"/>
              </a:spcBef>
            </a:pPr>
            <a:r>
              <a:rPr lang="en-US" sz="6605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UI/UX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540765" y="403492"/>
            <a:ext cx="3718535" cy="1127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247"/>
              </a:lnSpc>
              <a:spcBef>
                <a:spcPct val="0"/>
              </a:spcBef>
            </a:pPr>
            <a:r>
              <a:rPr lang="en-US" sz="6605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HISTORY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0" y="8833080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45058" y="9106292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806819" y="-2445901"/>
            <a:ext cx="15178802" cy="151788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7452839" y="-1797460"/>
            <a:ext cx="13881919" cy="138819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33118" y="4001817"/>
            <a:ext cx="6033363" cy="163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53"/>
              </a:lnSpc>
              <a:spcBef>
                <a:spcPct val="0"/>
              </a:spcBef>
            </a:pPr>
            <a:r>
              <a:rPr lang="en-US" sz="468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Architectural Decisions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768337" y="2656332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9573433" y="2922783"/>
            <a:ext cx="5768345" cy="767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5"/>
              </a:lnSpc>
            </a:pPr>
            <a:r>
              <a:rPr lang="en-US" b="true" sz="4282" spc="-85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Layered pattern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13395" y="2929544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01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8294236" y="4429732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5"/>
                </a:lnTo>
                <a:lnTo>
                  <a:pt x="0" y="1424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8439294" y="4702944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02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7913395" y="6206412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8058453" y="6479624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03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775321" y="2656032"/>
            <a:ext cx="373607" cy="37360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185179" y="4180490"/>
            <a:ext cx="373607" cy="373607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6814094" y="7402839"/>
            <a:ext cx="373607" cy="373607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179326" y="5760481"/>
            <a:ext cx="373607" cy="373607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0175691" y="4737046"/>
            <a:ext cx="5768345" cy="767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5"/>
              </a:lnSpc>
            </a:pPr>
            <a:r>
              <a:rPr lang="en-US" b="true" sz="4282" spc="-85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Client-server pattern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794850" y="6472863"/>
            <a:ext cx="6695634" cy="767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5"/>
              </a:lnSpc>
            </a:pPr>
            <a:r>
              <a:rPr lang="en-US" b="true" sz="4282" spc="-85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SQL database system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0" y="8833080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1" id="31"/>
          <p:cNvSpPr txBox="true"/>
          <p:nvPr/>
        </p:nvSpPr>
        <p:spPr>
          <a:xfrm rot="0">
            <a:off x="145058" y="9106292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200011" y="5602667"/>
            <a:ext cx="1284917" cy="57150"/>
          </a:xfrm>
          <a:prstGeom prst="line">
            <a:avLst/>
          </a:prstGeom>
          <a:ln cap="flat" w="57150">
            <a:solidFill>
              <a:srgbClr val="86EAE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5867039" y="5602667"/>
            <a:ext cx="1260757" cy="57150"/>
          </a:xfrm>
          <a:prstGeom prst="line">
            <a:avLst/>
          </a:prstGeom>
          <a:ln cap="flat" w="57150">
            <a:solidFill>
              <a:srgbClr val="3EDAD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8509907" y="5602667"/>
            <a:ext cx="1285875" cy="57150"/>
          </a:xfrm>
          <a:prstGeom prst="line">
            <a:avLst/>
          </a:prstGeom>
          <a:ln cap="flat" w="57150">
            <a:solidFill>
              <a:srgbClr val="18AFD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1177893" y="5602667"/>
            <a:ext cx="1201605" cy="57150"/>
          </a:xfrm>
          <a:prstGeom prst="line">
            <a:avLst/>
          </a:prstGeom>
          <a:ln cap="flat" w="57150">
            <a:solidFill>
              <a:srgbClr val="1C88C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3761610" y="5602667"/>
            <a:ext cx="1317078" cy="57150"/>
          </a:xfrm>
          <a:prstGeom prst="line">
            <a:avLst/>
          </a:prstGeom>
          <a:ln cap="flat" w="57150">
            <a:solidFill>
              <a:srgbClr val="13538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817900" y="4940186"/>
            <a:ext cx="1382111" cy="1382111"/>
            <a:chOff x="0" y="0"/>
            <a:chExt cx="1842815" cy="1842815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842815" cy="1842815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6EAE9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grpSp>
          <p:nvGrpSpPr>
            <p:cNvPr name="Group 11" id="11"/>
            <p:cNvGrpSpPr>
              <a:grpSpLocks noChangeAspect="true"/>
            </p:cNvGrpSpPr>
            <p:nvPr/>
          </p:nvGrpSpPr>
          <p:grpSpPr>
            <a:xfrm rot="0">
              <a:off x="460931" y="470885"/>
              <a:ext cx="945759" cy="901045"/>
              <a:chOff x="0" y="0"/>
              <a:chExt cx="1772920" cy="16891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-8890" y="-5080"/>
                <a:ext cx="1789430" cy="1701800"/>
              </a:xfrm>
              <a:custGeom>
                <a:avLst/>
                <a:gdLst/>
                <a:ahLst/>
                <a:cxnLst/>
                <a:rect r="r" b="b" t="t" l="l"/>
                <a:pathLst>
                  <a:path h="1701800" w="1789430">
                    <a:moveTo>
                      <a:pt x="922020" y="21590"/>
                    </a:moveTo>
                    <a:lnTo>
                      <a:pt x="1172210" y="529590"/>
                    </a:lnTo>
                    <a:cubicBezTo>
                      <a:pt x="1176020" y="538480"/>
                      <a:pt x="1184910" y="544830"/>
                      <a:pt x="1195070" y="546100"/>
                    </a:cubicBezTo>
                    <a:lnTo>
                      <a:pt x="1755140" y="627380"/>
                    </a:lnTo>
                    <a:cubicBezTo>
                      <a:pt x="1779270" y="631190"/>
                      <a:pt x="1789430" y="661670"/>
                      <a:pt x="1771650" y="678180"/>
                    </a:cubicBezTo>
                    <a:lnTo>
                      <a:pt x="1366520" y="1073150"/>
                    </a:lnTo>
                    <a:cubicBezTo>
                      <a:pt x="1358900" y="1079500"/>
                      <a:pt x="1356360" y="1089660"/>
                      <a:pt x="1357630" y="1099820"/>
                    </a:cubicBezTo>
                    <a:lnTo>
                      <a:pt x="1452880" y="1658620"/>
                    </a:lnTo>
                    <a:cubicBezTo>
                      <a:pt x="1456690" y="1682750"/>
                      <a:pt x="1431290" y="1701800"/>
                      <a:pt x="1409700" y="1690370"/>
                    </a:cubicBezTo>
                    <a:lnTo>
                      <a:pt x="908050" y="1426210"/>
                    </a:lnTo>
                    <a:cubicBezTo>
                      <a:pt x="899160" y="1421130"/>
                      <a:pt x="889000" y="1421130"/>
                      <a:pt x="880110" y="1426210"/>
                    </a:cubicBezTo>
                    <a:lnTo>
                      <a:pt x="378460" y="1690370"/>
                    </a:lnTo>
                    <a:cubicBezTo>
                      <a:pt x="356870" y="1701800"/>
                      <a:pt x="331470" y="1682750"/>
                      <a:pt x="335280" y="1658620"/>
                    </a:cubicBezTo>
                    <a:lnTo>
                      <a:pt x="430530" y="1099820"/>
                    </a:lnTo>
                    <a:cubicBezTo>
                      <a:pt x="431800" y="1089660"/>
                      <a:pt x="429260" y="1080770"/>
                      <a:pt x="421640" y="1073150"/>
                    </a:cubicBezTo>
                    <a:lnTo>
                      <a:pt x="17780" y="678180"/>
                    </a:lnTo>
                    <a:cubicBezTo>
                      <a:pt x="0" y="660400"/>
                      <a:pt x="10160" y="631190"/>
                      <a:pt x="34290" y="627380"/>
                    </a:cubicBezTo>
                    <a:lnTo>
                      <a:pt x="594360" y="546100"/>
                    </a:lnTo>
                    <a:cubicBezTo>
                      <a:pt x="604520" y="544830"/>
                      <a:pt x="612140" y="538480"/>
                      <a:pt x="617220" y="529590"/>
                    </a:cubicBezTo>
                    <a:lnTo>
                      <a:pt x="867410" y="21590"/>
                    </a:lnTo>
                    <a:cubicBezTo>
                      <a:pt x="878840" y="0"/>
                      <a:pt x="910590" y="0"/>
                      <a:pt x="922020" y="2159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name="Group 13" id="13"/>
          <p:cNvGrpSpPr/>
          <p:nvPr/>
        </p:nvGrpSpPr>
        <p:grpSpPr>
          <a:xfrm rot="0">
            <a:off x="4484928" y="4940186"/>
            <a:ext cx="1382111" cy="1382111"/>
            <a:chOff x="0" y="0"/>
            <a:chExt cx="1842815" cy="1842815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842815" cy="1842815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EDAD8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Freeform 17" id="17"/>
            <p:cNvSpPr/>
            <p:nvPr/>
          </p:nvSpPr>
          <p:spPr>
            <a:xfrm flipH="false" flipV="false" rot="0">
              <a:off x="416564" y="577196"/>
              <a:ext cx="1009686" cy="688422"/>
            </a:xfrm>
            <a:custGeom>
              <a:avLst/>
              <a:gdLst/>
              <a:ahLst/>
              <a:cxnLst/>
              <a:rect r="r" b="b" t="t" l="l"/>
              <a:pathLst>
                <a:path h="688422" w="1009686">
                  <a:moveTo>
                    <a:pt x="0" y="0"/>
                  </a:moveTo>
                  <a:lnTo>
                    <a:pt x="1009686" y="0"/>
                  </a:lnTo>
                  <a:lnTo>
                    <a:pt x="1009686" y="688423"/>
                  </a:lnTo>
                  <a:lnTo>
                    <a:pt x="0" y="688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7127796" y="4940186"/>
            <a:ext cx="1382111" cy="1382111"/>
            <a:chOff x="0" y="0"/>
            <a:chExt cx="1842815" cy="1842815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842815" cy="1842815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7C9EF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Freeform 22" id="22"/>
            <p:cNvSpPr/>
            <p:nvPr/>
          </p:nvSpPr>
          <p:spPr>
            <a:xfrm flipH="false" flipV="false" rot="0">
              <a:off x="483646" y="483646"/>
              <a:ext cx="875523" cy="875523"/>
            </a:xfrm>
            <a:custGeom>
              <a:avLst/>
              <a:gdLst/>
              <a:ahLst/>
              <a:cxnLst/>
              <a:rect r="r" b="b" t="t" l="l"/>
              <a:pathLst>
                <a:path h="875523" w="875523">
                  <a:moveTo>
                    <a:pt x="0" y="0"/>
                  </a:moveTo>
                  <a:lnTo>
                    <a:pt x="875523" y="0"/>
                  </a:lnTo>
                  <a:lnTo>
                    <a:pt x="875523" y="875523"/>
                  </a:lnTo>
                  <a:lnTo>
                    <a:pt x="0" y="875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9795782" y="4940186"/>
            <a:ext cx="1382111" cy="1382111"/>
            <a:chOff x="0" y="0"/>
            <a:chExt cx="1842815" cy="1842815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1842815" cy="1842815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8AFD6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Freeform 27" id="27"/>
            <p:cNvSpPr/>
            <p:nvPr/>
          </p:nvSpPr>
          <p:spPr>
            <a:xfrm flipH="false" flipV="false" rot="0">
              <a:off x="529899" y="569050"/>
              <a:ext cx="783017" cy="704715"/>
            </a:xfrm>
            <a:custGeom>
              <a:avLst/>
              <a:gdLst/>
              <a:ahLst/>
              <a:cxnLst/>
              <a:rect r="r" b="b" t="t" l="l"/>
              <a:pathLst>
                <a:path h="704715" w="783017">
                  <a:moveTo>
                    <a:pt x="0" y="0"/>
                  </a:moveTo>
                  <a:lnTo>
                    <a:pt x="783017" y="0"/>
                  </a:lnTo>
                  <a:lnTo>
                    <a:pt x="783017" y="704715"/>
                  </a:lnTo>
                  <a:lnTo>
                    <a:pt x="0" y="7047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2379498" y="4940186"/>
            <a:ext cx="1382111" cy="1382111"/>
            <a:chOff x="0" y="0"/>
            <a:chExt cx="1842815" cy="1842815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1842815" cy="1842815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C88CF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Freeform 32" id="32"/>
            <p:cNvSpPr/>
            <p:nvPr/>
          </p:nvSpPr>
          <p:spPr>
            <a:xfrm flipH="false" flipV="false" rot="0">
              <a:off x="656634" y="526348"/>
              <a:ext cx="529548" cy="790119"/>
            </a:xfrm>
            <a:custGeom>
              <a:avLst/>
              <a:gdLst/>
              <a:ahLst/>
              <a:cxnLst/>
              <a:rect r="r" b="b" t="t" l="l"/>
              <a:pathLst>
                <a:path h="790119" w="529548">
                  <a:moveTo>
                    <a:pt x="0" y="0"/>
                  </a:moveTo>
                  <a:lnTo>
                    <a:pt x="529547" y="0"/>
                  </a:lnTo>
                  <a:lnTo>
                    <a:pt x="529547" y="790119"/>
                  </a:lnTo>
                  <a:lnTo>
                    <a:pt x="0" y="7901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15078687" y="4940186"/>
            <a:ext cx="1382111" cy="1382111"/>
            <a:chOff x="0" y="0"/>
            <a:chExt cx="1842815" cy="1842815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1842815" cy="1842815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3538A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Freeform 37" id="37"/>
            <p:cNvSpPr/>
            <p:nvPr/>
          </p:nvSpPr>
          <p:spPr>
            <a:xfrm flipH="false" flipV="false" rot="0">
              <a:off x="577832" y="426002"/>
              <a:ext cx="687150" cy="933167"/>
            </a:xfrm>
            <a:custGeom>
              <a:avLst/>
              <a:gdLst/>
              <a:ahLst/>
              <a:cxnLst/>
              <a:rect r="r" b="b" t="t" l="l"/>
              <a:pathLst>
                <a:path h="933167" w="687150">
                  <a:moveTo>
                    <a:pt x="0" y="0"/>
                  </a:moveTo>
                  <a:lnTo>
                    <a:pt x="687151" y="0"/>
                  </a:lnTo>
                  <a:lnTo>
                    <a:pt x="687151" y="933167"/>
                  </a:lnTo>
                  <a:lnTo>
                    <a:pt x="0" y="9331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1497096" y="6703297"/>
            <a:ext cx="2042322" cy="870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b="true" sz="2399" spc="35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Complete Task 1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497096" y="4015372"/>
            <a:ext cx="2042322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b="true" sz="2999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W1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4147393" y="3996322"/>
            <a:ext cx="2042322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b="true" sz="3000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W4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6797690" y="3996322"/>
            <a:ext cx="2042322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b="true" sz="3000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W6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447987" y="3996322"/>
            <a:ext cx="2042322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b="true" sz="3000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W10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2049393" y="3996322"/>
            <a:ext cx="2042322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b="true" sz="3000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W12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4748582" y="4103891"/>
            <a:ext cx="2042322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b="true" sz="2400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PRESENT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3276483" y="1028700"/>
            <a:ext cx="11735033" cy="1028305"/>
            <a:chOff x="0" y="0"/>
            <a:chExt cx="15646711" cy="1371073"/>
          </a:xfrm>
        </p:grpSpPr>
        <p:sp>
          <p:nvSpPr>
            <p:cNvPr name="TextBox 46" id="46"/>
            <p:cNvSpPr txBox="true"/>
            <p:nvPr/>
          </p:nvSpPr>
          <p:spPr>
            <a:xfrm rot="0">
              <a:off x="14525" y="0"/>
              <a:ext cx="15632187" cy="723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 spc="107">
                  <a:solidFill>
                    <a:srgbClr val="051D4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TIMELINE</a:t>
              </a:r>
            </a:p>
          </p:txBody>
        </p:sp>
        <p:sp>
          <p:nvSpPr>
            <p:cNvPr name="TextBox 47" id="47"/>
            <p:cNvSpPr txBox="true"/>
            <p:nvPr/>
          </p:nvSpPr>
          <p:spPr>
            <a:xfrm rot="0">
              <a:off x="0" y="908793"/>
              <a:ext cx="15632187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2099" spc="62">
                  <a:solidFill>
                    <a:srgbClr val="051D4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A brief history of a quirky design</a:t>
              </a: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4154822" y="6703297"/>
            <a:ext cx="2042322" cy="870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b="true" sz="2399" spc="35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Complete Task 2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6797690" y="6703297"/>
            <a:ext cx="2042322" cy="870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b="true" sz="2399" spc="35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Complete Task 3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8684399" y="6557564"/>
            <a:ext cx="3604878" cy="131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b="true" sz="2399" spc="35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Complete Task 4</a:t>
            </a:r>
          </a:p>
          <a:p>
            <a:pPr algn="ctr">
              <a:lnSpc>
                <a:spcPts val="3599"/>
              </a:lnSpc>
            </a:pPr>
            <a:r>
              <a:rPr lang="en-US" b="true" sz="2399" spc="35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Implementation starting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2630071" y="6557564"/>
            <a:ext cx="3604878" cy="131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b="true" sz="2399" spc="35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Complete Task 5</a:t>
            </a:r>
          </a:p>
          <a:p>
            <a:pPr algn="ctr">
              <a:lnSpc>
                <a:spcPts val="3599"/>
              </a:lnSpc>
            </a:pPr>
            <a:r>
              <a:rPr lang="en-US" b="true" sz="2399" spc="35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Implementation completed</a:t>
            </a:r>
          </a:p>
        </p:txBody>
      </p:sp>
      <p:sp>
        <p:nvSpPr>
          <p:cNvPr name="Freeform 52" id="52"/>
          <p:cNvSpPr/>
          <p:nvPr/>
        </p:nvSpPr>
        <p:spPr>
          <a:xfrm flipH="false" flipV="false" rot="0">
            <a:off x="0" y="8833080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3" id="53"/>
          <p:cNvSpPr txBox="true"/>
          <p:nvPr/>
        </p:nvSpPr>
        <p:spPr>
          <a:xfrm rot="0">
            <a:off x="145058" y="9106292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8990215" y="810330"/>
            <a:ext cx="8541900" cy="8666340"/>
          </a:xfrm>
          <a:custGeom>
            <a:avLst/>
            <a:gdLst/>
            <a:ahLst/>
            <a:cxnLst/>
            <a:rect r="r" b="b" t="t" l="l"/>
            <a:pathLst>
              <a:path h="8666340" w="8541900">
                <a:moveTo>
                  <a:pt x="0" y="0"/>
                </a:moveTo>
                <a:lnTo>
                  <a:pt x="8541901" y="0"/>
                </a:lnTo>
                <a:lnTo>
                  <a:pt x="8541901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2832861" y="810330"/>
            <a:ext cx="8541900" cy="8666340"/>
          </a:xfrm>
          <a:custGeom>
            <a:avLst/>
            <a:gdLst/>
            <a:ahLst/>
            <a:cxnLst/>
            <a:rect r="r" b="b" t="t" l="l"/>
            <a:pathLst>
              <a:path h="8666340" w="8541900">
                <a:moveTo>
                  <a:pt x="0" y="0"/>
                </a:moveTo>
                <a:lnTo>
                  <a:pt x="8541900" y="0"/>
                </a:lnTo>
                <a:lnTo>
                  <a:pt x="8541900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061529" y="2937389"/>
            <a:ext cx="12164941" cy="4412223"/>
            <a:chOff x="0" y="0"/>
            <a:chExt cx="3203935" cy="11620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03935" cy="1162067"/>
            </a:xfrm>
            <a:custGeom>
              <a:avLst/>
              <a:gdLst/>
              <a:ahLst/>
              <a:cxnLst/>
              <a:rect r="r" b="b" t="t" l="l"/>
              <a:pathLst>
                <a:path h="1162067" w="3203935">
                  <a:moveTo>
                    <a:pt x="0" y="0"/>
                  </a:moveTo>
                  <a:lnTo>
                    <a:pt x="3203935" y="0"/>
                  </a:lnTo>
                  <a:lnTo>
                    <a:pt x="3203935" y="1162067"/>
                  </a:lnTo>
                  <a:lnTo>
                    <a:pt x="0" y="1162067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203935" cy="1200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218022" y="3372392"/>
            <a:ext cx="9851956" cy="3361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511"/>
              </a:lnSpc>
              <a:spcBef>
                <a:spcPct val="0"/>
              </a:spcBef>
            </a:pPr>
            <a:r>
              <a:rPr lang="en-US" sz="9651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KEY TECHNICAL DECISIONS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0" y="8833080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145058" y="9106292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656283" y="-2445901"/>
            <a:ext cx="15178802" cy="151788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007842" y="-1797460"/>
            <a:ext cx="13881919" cy="138819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33118" y="4109477"/>
            <a:ext cx="6033363" cy="1953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13"/>
              </a:lnSpc>
              <a:spcBef>
                <a:spcPct val="0"/>
              </a:spcBef>
            </a:pPr>
            <a:r>
              <a:rPr lang="en-US" sz="558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Key Technical decisions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618101" y="1767991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8763159" y="2041203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01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144000" y="3541391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9289058" y="3814603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02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9144000" y="5318072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4" id="14"/>
          <p:cNvSpPr txBox="true"/>
          <p:nvPr/>
        </p:nvSpPr>
        <p:spPr>
          <a:xfrm rot="0">
            <a:off x="9289058" y="5591284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03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8618101" y="7094753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8763159" y="7367965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04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905455" y="2656032"/>
            <a:ext cx="373607" cy="37360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315313" y="4180490"/>
            <a:ext cx="373607" cy="373607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944228" y="7402839"/>
            <a:ext cx="373607" cy="373607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309460" y="5760481"/>
            <a:ext cx="373607" cy="373607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0423198" y="2034442"/>
            <a:ext cx="6473994" cy="767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5"/>
              </a:lnSpc>
            </a:pPr>
            <a:r>
              <a:rPr lang="en-US" b="true" sz="4282" spc="-85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Version control system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006406" y="3431605"/>
            <a:ext cx="6252894" cy="1520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5"/>
              </a:lnSpc>
            </a:pPr>
            <a:r>
              <a:rPr lang="en-US" b="true" sz="4282" spc="-85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 management system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177856" y="5193068"/>
            <a:ext cx="6252894" cy="1520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5"/>
              </a:lnSpc>
            </a:pPr>
            <a:r>
              <a:rPr lang="en-US" b="true" sz="4282" spc="-85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Front-end development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347156" y="6999004"/>
            <a:ext cx="6252894" cy="1520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5"/>
              </a:lnSpc>
            </a:pPr>
            <a:r>
              <a:rPr lang="en-US" sz="4282" spc="-85" b="tru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Back-end</a:t>
            </a:r>
          </a:p>
          <a:p>
            <a:pPr algn="l">
              <a:lnSpc>
                <a:spcPts val="5995"/>
              </a:lnSpc>
            </a:pPr>
            <a:r>
              <a:rPr lang="en-US" b="true" sz="4282" spc="-85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development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0" y="8833080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4" id="34"/>
          <p:cNvSpPr txBox="true"/>
          <p:nvPr/>
        </p:nvSpPr>
        <p:spPr>
          <a:xfrm rot="0">
            <a:off x="145058" y="9106292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66830" y="0"/>
            <a:ext cx="5021170" cy="10287000"/>
            <a:chOff x="0" y="0"/>
            <a:chExt cx="13224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24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22448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94175" y="1223501"/>
            <a:ext cx="7922504" cy="828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60"/>
              </a:lnSpc>
              <a:spcBef>
                <a:spcPct val="0"/>
              </a:spcBef>
            </a:pPr>
            <a:r>
              <a:rPr lang="en-US" sz="49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Version control system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595820" y="-1782102"/>
            <a:ext cx="3564204" cy="356420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9966307" y="300249"/>
            <a:ext cx="8027935" cy="9598729"/>
            <a:chOff x="0" y="0"/>
            <a:chExt cx="8603361" cy="1028674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2"/>
              <a:stretch>
                <a:fillRect l="-28002" t="0" r="-51461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700679" y="7074186"/>
            <a:ext cx="5946973" cy="594697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0" y="8969917"/>
            <a:ext cx="11402164" cy="711357"/>
          </a:xfrm>
          <a:custGeom>
            <a:avLst/>
            <a:gdLst/>
            <a:ahLst/>
            <a:cxnLst/>
            <a:rect r="r" b="b" t="t" l="l"/>
            <a:pathLst>
              <a:path h="711357" w="11402164">
                <a:moveTo>
                  <a:pt x="0" y="0"/>
                </a:moveTo>
                <a:lnTo>
                  <a:pt x="11402164" y="0"/>
                </a:lnTo>
                <a:lnTo>
                  <a:pt x="11402164" y="711358"/>
                </a:lnTo>
                <a:lnTo>
                  <a:pt x="0" y="711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6567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28700" y="4627993"/>
            <a:ext cx="8921769" cy="4341925"/>
            <a:chOff x="0" y="0"/>
            <a:chExt cx="2349766" cy="114355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349766" cy="1143552"/>
            </a:xfrm>
            <a:custGeom>
              <a:avLst/>
              <a:gdLst/>
              <a:ahLst/>
              <a:cxnLst/>
              <a:rect r="r" b="b" t="t" l="l"/>
              <a:pathLst>
                <a:path h="1143552" w="2349766">
                  <a:moveTo>
                    <a:pt x="12149" y="0"/>
                  </a:moveTo>
                  <a:lnTo>
                    <a:pt x="2337618" y="0"/>
                  </a:lnTo>
                  <a:cubicBezTo>
                    <a:pt x="2340840" y="0"/>
                    <a:pt x="2343930" y="1280"/>
                    <a:pt x="2346208" y="3558"/>
                  </a:cubicBezTo>
                  <a:cubicBezTo>
                    <a:pt x="2348486" y="5837"/>
                    <a:pt x="2349766" y="8927"/>
                    <a:pt x="2349766" y="12149"/>
                  </a:cubicBezTo>
                  <a:lnTo>
                    <a:pt x="2349766" y="1131404"/>
                  </a:lnTo>
                  <a:cubicBezTo>
                    <a:pt x="2349766" y="1134626"/>
                    <a:pt x="2348486" y="1137716"/>
                    <a:pt x="2346208" y="1139994"/>
                  </a:cubicBezTo>
                  <a:cubicBezTo>
                    <a:pt x="2343930" y="1142272"/>
                    <a:pt x="2340840" y="1143552"/>
                    <a:pt x="2337618" y="1143552"/>
                  </a:cubicBezTo>
                  <a:lnTo>
                    <a:pt x="12149" y="1143552"/>
                  </a:lnTo>
                  <a:cubicBezTo>
                    <a:pt x="8927" y="1143552"/>
                    <a:pt x="5837" y="1142272"/>
                    <a:pt x="3558" y="1139994"/>
                  </a:cubicBezTo>
                  <a:cubicBezTo>
                    <a:pt x="1280" y="1137716"/>
                    <a:pt x="0" y="1134626"/>
                    <a:pt x="0" y="1131404"/>
                  </a:cubicBezTo>
                  <a:lnTo>
                    <a:pt x="0" y="12149"/>
                  </a:lnTo>
                  <a:cubicBezTo>
                    <a:pt x="0" y="8927"/>
                    <a:pt x="1280" y="5837"/>
                    <a:pt x="3558" y="3558"/>
                  </a:cubicBezTo>
                  <a:cubicBezTo>
                    <a:pt x="5837" y="1280"/>
                    <a:pt x="8927" y="0"/>
                    <a:pt x="12149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349766" cy="11816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820050" y="3907074"/>
            <a:ext cx="2772169" cy="1441837"/>
            <a:chOff x="0" y="0"/>
            <a:chExt cx="1013291" cy="52702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13291" cy="527024"/>
            </a:xfrm>
            <a:custGeom>
              <a:avLst/>
              <a:gdLst/>
              <a:ahLst/>
              <a:cxnLst/>
              <a:rect r="r" b="b" t="t" l="l"/>
              <a:pathLst>
                <a:path h="527024" w="1013291">
                  <a:moveTo>
                    <a:pt x="128466" y="0"/>
                  </a:moveTo>
                  <a:lnTo>
                    <a:pt x="884826" y="0"/>
                  </a:lnTo>
                  <a:cubicBezTo>
                    <a:pt x="918897" y="0"/>
                    <a:pt x="951573" y="13535"/>
                    <a:pt x="975664" y="37627"/>
                  </a:cubicBezTo>
                  <a:cubicBezTo>
                    <a:pt x="999756" y="61719"/>
                    <a:pt x="1013291" y="94394"/>
                    <a:pt x="1013291" y="128466"/>
                  </a:cubicBezTo>
                  <a:lnTo>
                    <a:pt x="1013291" y="398559"/>
                  </a:lnTo>
                  <a:cubicBezTo>
                    <a:pt x="1013291" y="469508"/>
                    <a:pt x="955775" y="527024"/>
                    <a:pt x="884826" y="527024"/>
                  </a:cubicBezTo>
                  <a:lnTo>
                    <a:pt x="128466" y="527024"/>
                  </a:lnTo>
                  <a:cubicBezTo>
                    <a:pt x="57516" y="527024"/>
                    <a:pt x="0" y="469508"/>
                    <a:pt x="0" y="398559"/>
                  </a:cubicBezTo>
                  <a:lnTo>
                    <a:pt x="0" y="128466"/>
                  </a:lnTo>
                  <a:cubicBezTo>
                    <a:pt x="0" y="57516"/>
                    <a:pt x="57516" y="0"/>
                    <a:pt x="12846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104775"/>
              <a:ext cx="1013291" cy="63179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4740"/>
                </a:lnSpc>
                <a:spcBef>
                  <a:spcPct val="0"/>
                </a:spcBef>
              </a:pPr>
              <a:r>
                <a:rPr lang="en-US" b="true" sz="338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Sharing workspace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342963" y="3907074"/>
            <a:ext cx="2772169" cy="1441837"/>
            <a:chOff x="0" y="0"/>
            <a:chExt cx="1013291" cy="52702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13291" cy="527024"/>
            </a:xfrm>
            <a:custGeom>
              <a:avLst/>
              <a:gdLst/>
              <a:ahLst/>
              <a:cxnLst/>
              <a:rect r="r" b="b" t="t" l="l"/>
              <a:pathLst>
                <a:path h="527024" w="1013291">
                  <a:moveTo>
                    <a:pt x="128466" y="0"/>
                  </a:moveTo>
                  <a:lnTo>
                    <a:pt x="884826" y="0"/>
                  </a:lnTo>
                  <a:cubicBezTo>
                    <a:pt x="918897" y="0"/>
                    <a:pt x="951573" y="13535"/>
                    <a:pt x="975664" y="37627"/>
                  </a:cubicBezTo>
                  <a:cubicBezTo>
                    <a:pt x="999756" y="61719"/>
                    <a:pt x="1013291" y="94394"/>
                    <a:pt x="1013291" y="128466"/>
                  </a:cubicBezTo>
                  <a:lnTo>
                    <a:pt x="1013291" y="398559"/>
                  </a:lnTo>
                  <a:cubicBezTo>
                    <a:pt x="1013291" y="469508"/>
                    <a:pt x="955775" y="527024"/>
                    <a:pt x="884826" y="527024"/>
                  </a:cubicBezTo>
                  <a:lnTo>
                    <a:pt x="128466" y="527024"/>
                  </a:lnTo>
                  <a:cubicBezTo>
                    <a:pt x="57516" y="527024"/>
                    <a:pt x="0" y="469508"/>
                    <a:pt x="0" y="398559"/>
                  </a:cubicBezTo>
                  <a:lnTo>
                    <a:pt x="0" y="128466"/>
                  </a:lnTo>
                  <a:cubicBezTo>
                    <a:pt x="0" y="57516"/>
                    <a:pt x="57516" y="0"/>
                    <a:pt x="12846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104775"/>
              <a:ext cx="1013291" cy="63179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740"/>
                </a:lnSpc>
              </a:pPr>
              <a:r>
                <a:rPr lang="en-US" sz="3386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Controlling</a:t>
              </a:r>
            </a:p>
            <a:p>
              <a:pPr algn="ctr" marL="0" indent="0" lvl="0">
                <a:lnSpc>
                  <a:spcPts val="4740"/>
                </a:lnSpc>
                <a:spcBef>
                  <a:spcPct val="0"/>
                </a:spcBef>
              </a:pPr>
              <a:r>
                <a:rPr lang="en-US" b="true" sz="338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versions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303016" y="5796586"/>
            <a:ext cx="3910583" cy="2409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74"/>
              </a:lnSpc>
              <a:spcBef>
                <a:spcPct val="0"/>
              </a:spcBef>
            </a:pPr>
            <a:r>
              <a:rPr lang="en-US" sz="2267" spc="-45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Git provides a co-working space for collaborators as a convenient environment for independent development and communication between teammates.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09132" y="2496107"/>
            <a:ext cx="7922504" cy="629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1C88C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Git-hub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628023" y="5796586"/>
            <a:ext cx="4202048" cy="2009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74"/>
              </a:lnSpc>
              <a:spcBef>
                <a:spcPct val="0"/>
              </a:spcBef>
            </a:pPr>
            <a:r>
              <a:rPr lang="en-US" sz="2267" spc="-45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Git stores the information about the previous versions so that it helps us take the backup if needed as well as manage the branches' safety.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0" y="8833080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8" id="28"/>
          <p:cNvSpPr txBox="true"/>
          <p:nvPr/>
        </p:nvSpPr>
        <p:spPr>
          <a:xfrm rot="0">
            <a:off x="145058" y="9106292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17814" y="-315404"/>
            <a:ext cx="3964281" cy="10917809"/>
            <a:chOff x="0" y="0"/>
            <a:chExt cx="1044090" cy="2875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4090" cy="2875472"/>
            </a:xfrm>
            <a:custGeom>
              <a:avLst/>
              <a:gdLst/>
              <a:ahLst/>
              <a:cxnLst/>
              <a:rect r="r" b="b" t="t" l="l"/>
              <a:pathLst>
                <a:path h="2875472" w="1044090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663160" y="1641132"/>
            <a:ext cx="6760246" cy="1244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sz="732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Overview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867766" y="-1614217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5400000">
            <a:off x="1963455" y="3376004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796731" y="447246"/>
            <a:ext cx="5972616" cy="9392508"/>
          </a:xfrm>
          <a:custGeom>
            <a:avLst/>
            <a:gdLst/>
            <a:ahLst/>
            <a:cxnLst/>
            <a:rect r="r" b="b" t="t" l="l"/>
            <a:pathLst>
              <a:path h="9392508" w="5972616">
                <a:moveTo>
                  <a:pt x="0" y="0"/>
                </a:moveTo>
                <a:lnTo>
                  <a:pt x="5972616" y="0"/>
                </a:lnTo>
                <a:lnTo>
                  <a:pt x="5972616" y="9392508"/>
                </a:lnTo>
                <a:lnTo>
                  <a:pt x="0" y="9392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t="0" r="-2387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714180" y="3300779"/>
            <a:ext cx="3773019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Members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62555" y="3397227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5400000">
            <a:off x="1963455" y="4001511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714180" y="3926286"/>
            <a:ext cx="414302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Overview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62555" y="4022734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1963455" y="4626748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714180" y="4551523"/>
            <a:ext cx="4652520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Project Outcomes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762555" y="4647971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5400000">
            <a:off x="1963455" y="5252255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714180" y="5177030"/>
            <a:ext cx="439777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Key Technical Decisions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762555" y="5273478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5400000">
            <a:off x="1963455" y="5877492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2714180" y="5802267"/>
            <a:ext cx="4579735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Risks and Challenges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762555" y="5898715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5400000">
            <a:off x="1963455" y="6502999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2714180" y="6427773"/>
            <a:ext cx="439777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Experiences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762555" y="6524221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06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0" y="8833080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9" id="29"/>
          <p:cNvSpPr txBox="true"/>
          <p:nvPr/>
        </p:nvSpPr>
        <p:spPr>
          <a:xfrm rot="0">
            <a:off x="145058" y="9106292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283153"/>
            <a:ext cx="7008376" cy="7546156"/>
            <a:chOff x="0" y="0"/>
            <a:chExt cx="1962501" cy="21130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62501" cy="2113092"/>
            </a:xfrm>
            <a:custGeom>
              <a:avLst/>
              <a:gdLst/>
              <a:ahLst/>
              <a:cxnLst/>
              <a:rect r="r" b="b" t="t" l="l"/>
              <a:pathLst>
                <a:path h="2113092" w="1962501">
                  <a:moveTo>
                    <a:pt x="0" y="0"/>
                  </a:moveTo>
                  <a:lnTo>
                    <a:pt x="1962501" y="0"/>
                  </a:lnTo>
                  <a:lnTo>
                    <a:pt x="1962501" y="2113092"/>
                  </a:lnTo>
                  <a:lnTo>
                    <a:pt x="0" y="2113092"/>
                  </a:ln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962501" cy="2151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43892" y="1653691"/>
            <a:ext cx="6177991" cy="2981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2"/>
              </a:lnSpc>
            </a:pPr>
            <a:r>
              <a:rPr lang="en-US" sz="564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Database management</a:t>
            </a:r>
          </a:p>
          <a:p>
            <a:pPr algn="l" marL="0" indent="0" lvl="0">
              <a:lnSpc>
                <a:spcPts val="7902"/>
              </a:lnSpc>
              <a:spcBef>
                <a:spcPct val="0"/>
              </a:spcBef>
            </a:pPr>
            <a:r>
              <a:rPr lang="en-US" sz="564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system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8829309"/>
            <a:ext cx="7008376" cy="428991"/>
            <a:chOff x="0" y="0"/>
            <a:chExt cx="1962501" cy="1201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62501" cy="120127"/>
            </a:xfrm>
            <a:custGeom>
              <a:avLst/>
              <a:gdLst/>
              <a:ahLst/>
              <a:cxnLst/>
              <a:rect r="r" b="b" t="t" l="l"/>
              <a:pathLst>
                <a:path h="120127" w="1962501">
                  <a:moveTo>
                    <a:pt x="0" y="0"/>
                  </a:moveTo>
                  <a:lnTo>
                    <a:pt x="1962501" y="0"/>
                  </a:lnTo>
                  <a:lnTo>
                    <a:pt x="1962501" y="120127"/>
                  </a:lnTo>
                  <a:lnTo>
                    <a:pt x="0" y="120127"/>
                  </a:lnTo>
                  <a:close/>
                </a:path>
              </a:pathLst>
            </a:custGeom>
            <a:solidFill>
              <a:srgbClr val="145DA0">
                <a:alpha val="4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962501" cy="158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238003" y="8290589"/>
            <a:ext cx="7523780" cy="752378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3724222" y="-4507687"/>
            <a:ext cx="5924489" cy="592448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151836" y="6030200"/>
            <a:ext cx="4762105" cy="1401837"/>
            <a:chOff x="0" y="0"/>
            <a:chExt cx="1254217" cy="36920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54217" cy="369208"/>
            </a:xfrm>
            <a:custGeom>
              <a:avLst/>
              <a:gdLst/>
              <a:ahLst/>
              <a:cxnLst/>
              <a:rect r="r" b="b" t="t" l="l"/>
              <a:pathLst>
                <a:path h="369208" w="1254217">
                  <a:moveTo>
                    <a:pt x="0" y="0"/>
                  </a:moveTo>
                  <a:lnTo>
                    <a:pt x="1254217" y="0"/>
                  </a:lnTo>
                  <a:lnTo>
                    <a:pt x="1254217" y="369208"/>
                  </a:lnTo>
                  <a:lnTo>
                    <a:pt x="0" y="369208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76200"/>
              <a:ext cx="1254217" cy="445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SQL - PostgreSQL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8618101" y="1767991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8763159" y="2041203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01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9144000" y="3541391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1" id="21"/>
          <p:cNvSpPr txBox="true"/>
          <p:nvPr/>
        </p:nvSpPr>
        <p:spPr>
          <a:xfrm rot="0">
            <a:off x="9289058" y="3814603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02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9144000" y="5318072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3" id="23"/>
          <p:cNvSpPr txBox="true"/>
          <p:nvPr/>
        </p:nvSpPr>
        <p:spPr>
          <a:xfrm rot="0">
            <a:off x="9289058" y="5591284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03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8618101" y="7094753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5" id="25"/>
          <p:cNvSpPr txBox="true"/>
          <p:nvPr/>
        </p:nvSpPr>
        <p:spPr>
          <a:xfrm rot="0">
            <a:off x="8763159" y="7367965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04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785306" y="2034442"/>
            <a:ext cx="6473994" cy="767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5"/>
              </a:lnSpc>
            </a:pPr>
            <a:r>
              <a:rPr lang="en-US" b="true" sz="4282" spc="-85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Clean structure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309320" y="3848706"/>
            <a:ext cx="6252894" cy="767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5"/>
              </a:lnSpc>
            </a:pPr>
            <a:r>
              <a:rPr lang="en-US" b="true" sz="4282" spc="-85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Easy to debug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309320" y="5625387"/>
            <a:ext cx="6252894" cy="767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5"/>
              </a:lnSpc>
            </a:pPr>
            <a:r>
              <a:rPr lang="en-US" b="true" sz="4282" spc="-85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Easy to query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423198" y="7402067"/>
            <a:ext cx="7614850" cy="767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5"/>
              </a:lnSpc>
            </a:pPr>
            <a:r>
              <a:rPr lang="en-US" b="true" sz="4282" spc="-85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Guarantee the scalability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0" y="8833080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1" id="31"/>
          <p:cNvSpPr txBox="true"/>
          <p:nvPr/>
        </p:nvSpPr>
        <p:spPr>
          <a:xfrm rot="0">
            <a:off x="145058" y="9106292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66494" y="9340175"/>
            <a:ext cx="21820987" cy="946825"/>
            <a:chOff x="0" y="0"/>
            <a:chExt cx="6110362" cy="2651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10362" cy="265132"/>
            </a:xfrm>
            <a:custGeom>
              <a:avLst/>
              <a:gdLst/>
              <a:ahLst/>
              <a:cxnLst/>
              <a:rect r="r" b="b" t="t" l="l"/>
              <a:pathLst>
                <a:path h="265132" w="611036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110362" cy="30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766494" y="-816076"/>
            <a:ext cx="21820987" cy="1762900"/>
            <a:chOff x="0" y="0"/>
            <a:chExt cx="6110362" cy="4936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10362" cy="493651"/>
            </a:xfrm>
            <a:custGeom>
              <a:avLst/>
              <a:gdLst/>
              <a:ahLst/>
              <a:cxnLst/>
              <a:rect r="r" b="b" t="t" l="l"/>
              <a:pathLst>
                <a:path h="493651" w="6110362">
                  <a:moveTo>
                    <a:pt x="0" y="0"/>
                  </a:moveTo>
                  <a:lnTo>
                    <a:pt x="6110362" y="0"/>
                  </a:lnTo>
                  <a:lnTo>
                    <a:pt x="6110362" y="493651"/>
                  </a:lnTo>
                  <a:lnTo>
                    <a:pt x="0" y="493651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110362" cy="531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2519" y="2688481"/>
            <a:ext cx="15486781" cy="5960990"/>
            <a:chOff x="0" y="0"/>
            <a:chExt cx="3060585" cy="11780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060585" cy="1178044"/>
            </a:xfrm>
            <a:custGeom>
              <a:avLst/>
              <a:gdLst/>
              <a:ahLst/>
              <a:cxnLst/>
              <a:rect r="r" b="b" t="t" l="l"/>
              <a:pathLst>
                <a:path h="1178044" w="3060585">
                  <a:moveTo>
                    <a:pt x="6999" y="0"/>
                  </a:moveTo>
                  <a:lnTo>
                    <a:pt x="3053586" y="0"/>
                  </a:lnTo>
                  <a:cubicBezTo>
                    <a:pt x="3057452" y="0"/>
                    <a:pt x="3060585" y="3133"/>
                    <a:pt x="3060585" y="6999"/>
                  </a:cubicBezTo>
                  <a:lnTo>
                    <a:pt x="3060585" y="1171046"/>
                  </a:lnTo>
                  <a:cubicBezTo>
                    <a:pt x="3060585" y="1174911"/>
                    <a:pt x="3057452" y="1178044"/>
                    <a:pt x="3053586" y="1178044"/>
                  </a:cubicBezTo>
                  <a:lnTo>
                    <a:pt x="6999" y="1178044"/>
                  </a:lnTo>
                  <a:cubicBezTo>
                    <a:pt x="3133" y="1178044"/>
                    <a:pt x="0" y="1174911"/>
                    <a:pt x="0" y="1171046"/>
                  </a:cubicBezTo>
                  <a:lnTo>
                    <a:pt x="0" y="6999"/>
                  </a:lnTo>
                  <a:cubicBezTo>
                    <a:pt x="0" y="3133"/>
                    <a:pt x="3133" y="0"/>
                    <a:pt x="6999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060585" cy="12161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950183" y="3124674"/>
            <a:ext cx="4221058" cy="841762"/>
            <a:chOff x="0" y="0"/>
            <a:chExt cx="1542893" cy="30768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2893" cy="307683"/>
            </a:xfrm>
            <a:custGeom>
              <a:avLst/>
              <a:gdLst/>
              <a:ahLst/>
              <a:cxnLst/>
              <a:rect r="r" b="b" t="t" l="l"/>
              <a:pathLst>
                <a:path h="307683" w="1542893">
                  <a:moveTo>
                    <a:pt x="84369" y="0"/>
                  </a:moveTo>
                  <a:lnTo>
                    <a:pt x="1458524" y="0"/>
                  </a:lnTo>
                  <a:cubicBezTo>
                    <a:pt x="1505120" y="0"/>
                    <a:pt x="1542893" y="37773"/>
                    <a:pt x="1542893" y="84369"/>
                  </a:cubicBezTo>
                  <a:lnTo>
                    <a:pt x="1542893" y="223314"/>
                  </a:lnTo>
                  <a:cubicBezTo>
                    <a:pt x="1542893" y="245690"/>
                    <a:pt x="1534004" y="267150"/>
                    <a:pt x="1518182" y="282972"/>
                  </a:cubicBezTo>
                  <a:cubicBezTo>
                    <a:pt x="1502360" y="298794"/>
                    <a:pt x="1480900" y="307683"/>
                    <a:pt x="1458524" y="307683"/>
                  </a:cubicBezTo>
                  <a:lnTo>
                    <a:pt x="84369" y="307683"/>
                  </a:lnTo>
                  <a:cubicBezTo>
                    <a:pt x="37773" y="307683"/>
                    <a:pt x="0" y="269910"/>
                    <a:pt x="0" y="223314"/>
                  </a:cubicBezTo>
                  <a:lnTo>
                    <a:pt x="0" y="84369"/>
                  </a:lnTo>
                  <a:cubicBezTo>
                    <a:pt x="0" y="37773"/>
                    <a:pt x="37773" y="0"/>
                    <a:pt x="8436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04775"/>
              <a:ext cx="1542893" cy="41245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4740"/>
                </a:lnSpc>
                <a:spcBef>
                  <a:spcPct val="0"/>
                </a:spcBef>
              </a:pPr>
              <a:r>
                <a:rPr lang="en-US" b="true" sz="3386">
                  <a:solidFill>
                    <a:srgbClr val="00569E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Design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539684" y="5023711"/>
            <a:ext cx="5042058" cy="2521029"/>
          </a:xfrm>
          <a:custGeom>
            <a:avLst/>
            <a:gdLst/>
            <a:ahLst/>
            <a:cxnLst/>
            <a:rect r="r" b="b" t="t" l="l"/>
            <a:pathLst>
              <a:path h="2521029" w="5042058">
                <a:moveTo>
                  <a:pt x="0" y="0"/>
                </a:moveTo>
                <a:lnTo>
                  <a:pt x="5042058" y="0"/>
                </a:lnTo>
                <a:lnTo>
                  <a:pt x="5042058" y="2521029"/>
                </a:lnTo>
                <a:lnTo>
                  <a:pt x="0" y="25210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1733526" y="3124674"/>
            <a:ext cx="4221058" cy="841762"/>
            <a:chOff x="0" y="0"/>
            <a:chExt cx="1542893" cy="30768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42893" cy="307683"/>
            </a:xfrm>
            <a:custGeom>
              <a:avLst/>
              <a:gdLst/>
              <a:ahLst/>
              <a:cxnLst/>
              <a:rect r="r" b="b" t="t" l="l"/>
              <a:pathLst>
                <a:path h="307683" w="1542893">
                  <a:moveTo>
                    <a:pt x="84369" y="0"/>
                  </a:moveTo>
                  <a:lnTo>
                    <a:pt x="1458524" y="0"/>
                  </a:lnTo>
                  <a:cubicBezTo>
                    <a:pt x="1505120" y="0"/>
                    <a:pt x="1542893" y="37773"/>
                    <a:pt x="1542893" y="84369"/>
                  </a:cubicBezTo>
                  <a:lnTo>
                    <a:pt x="1542893" y="223314"/>
                  </a:lnTo>
                  <a:cubicBezTo>
                    <a:pt x="1542893" y="245690"/>
                    <a:pt x="1534004" y="267150"/>
                    <a:pt x="1518182" y="282972"/>
                  </a:cubicBezTo>
                  <a:cubicBezTo>
                    <a:pt x="1502360" y="298794"/>
                    <a:pt x="1480900" y="307683"/>
                    <a:pt x="1458524" y="307683"/>
                  </a:cubicBezTo>
                  <a:lnTo>
                    <a:pt x="84369" y="307683"/>
                  </a:lnTo>
                  <a:cubicBezTo>
                    <a:pt x="37773" y="307683"/>
                    <a:pt x="0" y="269910"/>
                    <a:pt x="0" y="223314"/>
                  </a:cubicBezTo>
                  <a:lnTo>
                    <a:pt x="0" y="84369"/>
                  </a:lnTo>
                  <a:cubicBezTo>
                    <a:pt x="0" y="37773"/>
                    <a:pt x="37773" y="0"/>
                    <a:pt x="8436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104775"/>
              <a:ext cx="1542893" cy="41245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4740"/>
                </a:lnSpc>
                <a:spcBef>
                  <a:spcPct val="0"/>
                </a:spcBef>
              </a:pPr>
              <a:r>
                <a:rPr lang="en-US" b="true" sz="3386">
                  <a:solidFill>
                    <a:srgbClr val="00569E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Implementation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2068861" y="4509031"/>
            <a:ext cx="3550389" cy="3550389"/>
          </a:xfrm>
          <a:custGeom>
            <a:avLst/>
            <a:gdLst/>
            <a:ahLst/>
            <a:cxnLst/>
            <a:rect r="r" b="b" t="t" l="l"/>
            <a:pathLst>
              <a:path h="3550389" w="3550389">
                <a:moveTo>
                  <a:pt x="0" y="0"/>
                </a:moveTo>
                <a:lnTo>
                  <a:pt x="3550389" y="0"/>
                </a:lnTo>
                <a:lnTo>
                  <a:pt x="3550389" y="3550389"/>
                </a:lnTo>
                <a:lnTo>
                  <a:pt x="0" y="35503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333415" y="1098052"/>
            <a:ext cx="13621169" cy="97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02"/>
              </a:lnSpc>
              <a:spcBef>
                <a:spcPct val="0"/>
              </a:spcBef>
            </a:pPr>
            <a:r>
              <a:rPr lang="en-US" sz="5644">
                <a:solidFill>
                  <a:srgbClr val="00569E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Front-end development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0" y="8833080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1" id="21"/>
          <p:cNvSpPr txBox="true"/>
          <p:nvPr/>
        </p:nvSpPr>
        <p:spPr>
          <a:xfrm rot="0">
            <a:off x="145058" y="9106292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66494" y="9340175"/>
            <a:ext cx="21820987" cy="946825"/>
            <a:chOff x="0" y="0"/>
            <a:chExt cx="6110362" cy="2651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10362" cy="265132"/>
            </a:xfrm>
            <a:custGeom>
              <a:avLst/>
              <a:gdLst/>
              <a:ahLst/>
              <a:cxnLst/>
              <a:rect r="r" b="b" t="t" l="l"/>
              <a:pathLst>
                <a:path h="265132" w="611036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110362" cy="30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766494" y="-816076"/>
            <a:ext cx="21820987" cy="1762900"/>
            <a:chOff x="0" y="0"/>
            <a:chExt cx="6110362" cy="4936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10362" cy="493651"/>
            </a:xfrm>
            <a:custGeom>
              <a:avLst/>
              <a:gdLst/>
              <a:ahLst/>
              <a:cxnLst/>
              <a:rect r="r" b="b" t="t" l="l"/>
              <a:pathLst>
                <a:path h="493651" w="6110362">
                  <a:moveTo>
                    <a:pt x="0" y="0"/>
                  </a:moveTo>
                  <a:lnTo>
                    <a:pt x="6110362" y="0"/>
                  </a:lnTo>
                  <a:lnTo>
                    <a:pt x="6110362" y="493651"/>
                  </a:lnTo>
                  <a:lnTo>
                    <a:pt x="0" y="493651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110362" cy="531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2519" y="2688481"/>
            <a:ext cx="15486781" cy="5960990"/>
            <a:chOff x="0" y="0"/>
            <a:chExt cx="3060585" cy="11780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060585" cy="1178044"/>
            </a:xfrm>
            <a:custGeom>
              <a:avLst/>
              <a:gdLst/>
              <a:ahLst/>
              <a:cxnLst/>
              <a:rect r="r" b="b" t="t" l="l"/>
              <a:pathLst>
                <a:path h="1178044" w="3060585">
                  <a:moveTo>
                    <a:pt x="6999" y="0"/>
                  </a:moveTo>
                  <a:lnTo>
                    <a:pt x="3053586" y="0"/>
                  </a:lnTo>
                  <a:cubicBezTo>
                    <a:pt x="3057452" y="0"/>
                    <a:pt x="3060585" y="3133"/>
                    <a:pt x="3060585" y="6999"/>
                  </a:cubicBezTo>
                  <a:lnTo>
                    <a:pt x="3060585" y="1171046"/>
                  </a:lnTo>
                  <a:cubicBezTo>
                    <a:pt x="3060585" y="1174911"/>
                    <a:pt x="3057452" y="1178044"/>
                    <a:pt x="3053586" y="1178044"/>
                  </a:cubicBezTo>
                  <a:lnTo>
                    <a:pt x="6999" y="1178044"/>
                  </a:lnTo>
                  <a:cubicBezTo>
                    <a:pt x="3133" y="1178044"/>
                    <a:pt x="0" y="1174911"/>
                    <a:pt x="0" y="1171046"/>
                  </a:cubicBezTo>
                  <a:lnTo>
                    <a:pt x="0" y="6999"/>
                  </a:lnTo>
                  <a:cubicBezTo>
                    <a:pt x="0" y="3133"/>
                    <a:pt x="3133" y="0"/>
                    <a:pt x="6999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060585" cy="12161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405380" y="3201604"/>
            <a:ext cx="4221058" cy="841762"/>
            <a:chOff x="0" y="0"/>
            <a:chExt cx="1542893" cy="30768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2893" cy="307683"/>
            </a:xfrm>
            <a:custGeom>
              <a:avLst/>
              <a:gdLst/>
              <a:ahLst/>
              <a:cxnLst/>
              <a:rect r="r" b="b" t="t" l="l"/>
              <a:pathLst>
                <a:path h="307683" w="1542893">
                  <a:moveTo>
                    <a:pt x="84369" y="0"/>
                  </a:moveTo>
                  <a:lnTo>
                    <a:pt x="1458524" y="0"/>
                  </a:lnTo>
                  <a:cubicBezTo>
                    <a:pt x="1505120" y="0"/>
                    <a:pt x="1542893" y="37773"/>
                    <a:pt x="1542893" y="84369"/>
                  </a:cubicBezTo>
                  <a:lnTo>
                    <a:pt x="1542893" y="223314"/>
                  </a:lnTo>
                  <a:cubicBezTo>
                    <a:pt x="1542893" y="245690"/>
                    <a:pt x="1534004" y="267150"/>
                    <a:pt x="1518182" y="282972"/>
                  </a:cubicBezTo>
                  <a:cubicBezTo>
                    <a:pt x="1502360" y="298794"/>
                    <a:pt x="1480900" y="307683"/>
                    <a:pt x="1458524" y="307683"/>
                  </a:cubicBezTo>
                  <a:lnTo>
                    <a:pt x="84369" y="307683"/>
                  </a:lnTo>
                  <a:cubicBezTo>
                    <a:pt x="37773" y="307683"/>
                    <a:pt x="0" y="269910"/>
                    <a:pt x="0" y="223314"/>
                  </a:cubicBezTo>
                  <a:lnTo>
                    <a:pt x="0" y="84369"/>
                  </a:lnTo>
                  <a:cubicBezTo>
                    <a:pt x="0" y="37773"/>
                    <a:pt x="37773" y="0"/>
                    <a:pt x="8436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04775"/>
              <a:ext cx="1542893" cy="41245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4740"/>
                </a:lnSpc>
                <a:spcBef>
                  <a:spcPct val="0"/>
                </a:spcBef>
              </a:pPr>
              <a:r>
                <a:rPr lang="en-US" b="true" sz="3386">
                  <a:solidFill>
                    <a:srgbClr val="00569E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Implementation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7100829" y="5143500"/>
            <a:ext cx="4830160" cy="2378538"/>
          </a:xfrm>
          <a:custGeom>
            <a:avLst/>
            <a:gdLst/>
            <a:ahLst/>
            <a:cxnLst/>
            <a:rect r="r" b="b" t="t" l="l"/>
            <a:pathLst>
              <a:path h="2378538" w="4830160">
                <a:moveTo>
                  <a:pt x="0" y="0"/>
                </a:moveTo>
                <a:lnTo>
                  <a:pt x="4830161" y="0"/>
                </a:lnTo>
                <a:lnTo>
                  <a:pt x="4830161" y="2378538"/>
                </a:lnTo>
                <a:lnTo>
                  <a:pt x="0" y="23785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333415" y="1098052"/>
            <a:ext cx="13621169" cy="97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02"/>
              </a:lnSpc>
              <a:spcBef>
                <a:spcPct val="0"/>
              </a:spcBef>
            </a:pPr>
            <a:r>
              <a:rPr lang="en-US" sz="5644">
                <a:solidFill>
                  <a:srgbClr val="00569E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Back-end development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0" y="8833080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145058" y="9106292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66494" y="9340175"/>
            <a:ext cx="21820987" cy="946825"/>
            <a:chOff x="0" y="0"/>
            <a:chExt cx="6110362" cy="2651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10362" cy="265132"/>
            </a:xfrm>
            <a:custGeom>
              <a:avLst/>
              <a:gdLst/>
              <a:ahLst/>
              <a:cxnLst/>
              <a:rect r="r" b="b" t="t" l="l"/>
              <a:pathLst>
                <a:path h="265132" w="611036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110362" cy="30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766494" y="-816076"/>
            <a:ext cx="21820987" cy="1762900"/>
            <a:chOff x="0" y="0"/>
            <a:chExt cx="6110362" cy="4936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10362" cy="493651"/>
            </a:xfrm>
            <a:custGeom>
              <a:avLst/>
              <a:gdLst/>
              <a:ahLst/>
              <a:cxnLst/>
              <a:rect r="r" b="b" t="t" l="l"/>
              <a:pathLst>
                <a:path h="493651" w="6110362">
                  <a:moveTo>
                    <a:pt x="0" y="0"/>
                  </a:moveTo>
                  <a:lnTo>
                    <a:pt x="6110362" y="0"/>
                  </a:lnTo>
                  <a:lnTo>
                    <a:pt x="6110362" y="493651"/>
                  </a:lnTo>
                  <a:lnTo>
                    <a:pt x="0" y="493651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110362" cy="531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333415" y="1098052"/>
            <a:ext cx="13621169" cy="97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02"/>
              </a:lnSpc>
              <a:spcBef>
                <a:spcPct val="0"/>
              </a:spcBef>
            </a:pPr>
            <a:r>
              <a:rPr lang="en-US" sz="5644">
                <a:solidFill>
                  <a:srgbClr val="00569E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Risks and challenges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463724" y="2790773"/>
            <a:ext cx="4083682" cy="913633"/>
            <a:chOff x="0" y="0"/>
            <a:chExt cx="1120046" cy="25058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20046" cy="250585"/>
            </a:xfrm>
            <a:custGeom>
              <a:avLst/>
              <a:gdLst/>
              <a:ahLst/>
              <a:cxnLst/>
              <a:rect r="r" b="b" t="t" l="l"/>
              <a:pathLst>
                <a:path h="250585" w="1120046">
                  <a:moveTo>
                    <a:pt x="87208" y="0"/>
                  </a:moveTo>
                  <a:lnTo>
                    <a:pt x="1032839" y="0"/>
                  </a:lnTo>
                  <a:cubicBezTo>
                    <a:pt x="1081002" y="0"/>
                    <a:pt x="1120046" y="39044"/>
                    <a:pt x="1120046" y="87208"/>
                  </a:cubicBezTo>
                  <a:lnTo>
                    <a:pt x="1120046" y="163378"/>
                  </a:lnTo>
                  <a:cubicBezTo>
                    <a:pt x="1120046" y="211541"/>
                    <a:pt x="1081002" y="250585"/>
                    <a:pt x="1032839" y="250585"/>
                  </a:cubicBezTo>
                  <a:lnTo>
                    <a:pt x="87208" y="250585"/>
                  </a:lnTo>
                  <a:cubicBezTo>
                    <a:pt x="39044" y="250585"/>
                    <a:pt x="0" y="211541"/>
                    <a:pt x="0" y="163378"/>
                  </a:cubicBezTo>
                  <a:lnTo>
                    <a:pt x="0" y="87208"/>
                  </a:lnTo>
                  <a:cubicBezTo>
                    <a:pt x="0" y="39044"/>
                    <a:pt x="39044" y="0"/>
                    <a:pt x="8720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85725"/>
              <a:ext cx="1120046" cy="33631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4480"/>
                </a:lnSpc>
                <a:spcBef>
                  <a:spcPct val="0"/>
                </a:spcBef>
              </a:pPr>
              <a:r>
                <a:rPr lang="en-US" b="true" sz="32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Design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740594" y="2790773"/>
            <a:ext cx="4083682" cy="913633"/>
            <a:chOff x="0" y="0"/>
            <a:chExt cx="1120046" cy="25058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20046" cy="250585"/>
            </a:xfrm>
            <a:custGeom>
              <a:avLst/>
              <a:gdLst/>
              <a:ahLst/>
              <a:cxnLst/>
              <a:rect r="r" b="b" t="t" l="l"/>
              <a:pathLst>
                <a:path h="250585" w="1120046">
                  <a:moveTo>
                    <a:pt x="87208" y="0"/>
                  </a:moveTo>
                  <a:lnTo>
                    <a:pt x="1032839" y="0"/>
                  </a:lnTo>
                  <a:cubicBezTo>
                    <a:pt x="1081002" y="0"/>
                    <a:pt x="1120046" y="39044"/>
                    <a:pt x="1120046" y="87208"/>
                  </a:cubicBezTo>
                  <a:lnTo>
                    <a:pt x="1120046" y="163378"/>
                  </a:lnTo>
                  <a:cubicBezTo>
                    <a:pt x="1120046" y="211541"/>
                    <a:pt x="1081002" y="250585"/>
                    <a:pt x="1032839" y="250585"/>
                  </a:cubicBezTo>
                  <a:lnTo>
                    <a:pt x="87208" y="250585"/>
                  </a:lnTo>
                  <a:cubicBezTo>
                    <a:pt x="39044" y="250585"/>
                    <a:pt x="0" y="211541"/>
                    <a:pt x="0" y="163378"/>
                  </a:cubicBezTo>
                  <a:lnTo>
                    <a:pt x="0" y="87208"/>
                  </a:lnTo>
                  <a:cubicBezTo>
                    <a:pt x="0" y="39044"/>
                    <a:pt x="39044" y="0"/>
                    <a:pt x="8720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1120046" cy="33631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4480"/>
                </a:lnSpc>
                <a:spcBef>
                  <a:spcPct val="0"/>
                </a:spcBef>
              </a:pPr>
              <a:r>
                <a:rPr lang="en-US" b="true" sz="32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Implement</a:t>
              </a:r>
            </a:p>
          </p:txBody>
        </p:sp>
      </p:grpSp>
      <p:sp>
        <p:nvSpPr>
          <p:cNvPr name="AutoShape 15" id="15"/>
          <p:cNvSpPr/>
          <p:nvPr/>
        </p:nvSpPr>
        <p:spPr>
          <a:xfrm>
            <a:off x="9086850" y="2458524"/>
            <a:ext cx="0" cy="6492240"/>
          </a:xfrm>
          <a:prstGeom prst="line">
            <a:avLst/>
          </a:prstGeom>
          <a:ln cap="flat" w="114300">
            <a:solidFill>
              <a:srgbClr val="0056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028700" y="4406448"/>
            <a:ext cx="892758" cy="892758"/>
          </a:xfrm>
          <a:custGeom>
            <a:avLst/>
            <a:gdLst/>
            <a:ahLst/>
            <a:cxnLst/>
            <a:rect r="r" b="b" t="t" l="l"/>
            <a:pathLst>
              <a:path h="892758" w="892758">
                <a:moveTo>
                  <a:pt x="0" y="0"/>
                </a:moveTo>
                <a:lnTo>
                  <a:pt x="892758" y="0"/>
                </a:lnTo>
                <a:lnTo>
                  <a:pt x="892758" y="892758"/>
                </a:lnTo>
                <a:lnTo>
                  <a:pt x="0" y="8927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1119626" y="4577843"/>
            <a:ext cx="710906" cy="502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8"/>
              </a:lnSpc>
              <a:spcBef>
                <a:spcPct val="0"/>
              </a:spcBef>
            </a:pPr>
            <a:r>
              <a:rPr lang="en-US" sz="2998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01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028700" y="5578842"/>
            <a:ext cx="892758" cy="892758"/>
          </a:xfrm>
          <a:custGeom>
            <a:avLst/>
            <a:gdLst/>
            <a:ahLst/>
            <a:cxnLst/>
            <a:rect r="r" b="b" t="t" l="l"/>
            <a:pathLst>
              <a:path h="892758" w="892758">
                <a:moveTo>
                  <a:pt x="0" y="0"/>
                </a:moveTo>
                <a:lnTo>
                  <a:pt x="892758" y="0"/>
                </a:lnTo>
                <a:lnTo>
                  <a:pt x="892758" y="892758"/>
                </a:lnTo>
                <a:lnTo>
                  <a:pt x="0" y="8927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1119626" y="5750237"/>
            <a:ext cx="710906" cy="502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8"/>
              </a:lnSpc>
              <a:spcBef>
                <a:spcPct val="0"/>
              </a:spcBef>
            </a:pPr>
            <a:r>
              <a:rPr lang="en-US" sz="2998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02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028700" y="6662117"/>
            <a:ext cx="892758" cy="892758"/>
          </a:xfrm>
          <a:custGeom>
            <a:avLst/>
            <a:gdLst/>
            <a:ahLst/>
            <a:cxnLst/>
            <a:rect r="r" b="b" t="t" l="l"/>
            <a:pathLst>
              <a:path h="892758" w="892758">
                <a:moveTo>
                  <a:pt x="0" y="0"/>
                </a:moveTo>
                <a:lnTo>
                  <a:pt x="892758" y="0"/>
                </a:lnTo>
                <a:lnTo>
                  <a:pt x="892758" y="892758"/>
                </a:lnTo>
                <a:lnTo>
                  <a:pt x="0" y="8927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1" id="21"/>
          <p:cNvSpPr txBox="true"/>
          <p:nvPr/>
        </p:nvSpPr>
        <p:spPr>
          <a:xfrm rot="0">
            <a:off x="1119626" y="6833512"/>
            <a:ext cx="710906" cy="502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8"/>
              </a:lnSpc>
              <a:spcBef>
                <a:spcPct val="0"/>
              </a:spcBef>
            </a:pPr>
            <a:r>
              <a:rPr lang="en-US" sz="2998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03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028700" y="7745375"/>
            <a:ext cx="892758" cy="892758"/>
          </a:xfrm>
          <a:custGeom>
            <a:avLst/>
            <a:gdLst/>
            <a:ahLst/>
            <a:cxnLst/>
            <a:rect r="r" b="b" t="t" l="l"/>
            <a:pathLst>
              <a:path h="892758" w="892758">
                <a:moveTo>
                  <a:pt x="0" y="0"/>
                </a:moveTo>
                <a:lnTo>
                  <a:pt x="892758" y="0"/>
                </a:lnTo>
                <a:lnTo>
                  <a:pt x="892758" y="892758"/>
                </a:lnTo>
                <a:lnTo>
                  <a:pt x="0" y="8927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3" id="23"/>
          <p:cNvSpPr txBox="true"/>
          <p:nvPr/>
        </p:nvSpPr>
        <p:spPr>
          <a:xfrm rot="0">
            <a:off x="1119626" y="7916770"/>
            <a:ext cx="710906" cy="502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8"/>
              </a:lnSpc>
              <a:spcBef>
                <a:spcPct val="0"/>
              </a:spcBef>
            </a:pPr>
            <a:r>
              <a:rPr lang="en-US" sz="2998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333415" y="4492264"/>
            <a:ext cx="6463213" cy="62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7"/>
              </a:lnSpc>
            </a:pPr>
            <a:r>
              <a:rPr lang="en-US" b="true" sz="3484" spc="-69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Requierments specification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333415" y="5664658"/>
            <a:ext cx="5970591" cy="62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7"/>
              </a:lnSpc>
            </a:pPr>
            <a:r>
              <a:rPr lang="en-US" b="true" sz="3484" spc="-69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Activities of the system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333415" y="6747933"/>
            <a:ext cx="5970591" cy="62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7"/>
              </a:lnSpc>
            </a:pPr>
            <a:r>
              <a:rPr lang="en-US" b="true" sz="3484" spc="-69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 structure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333415" y="7831192"/>
            <a:ext cx="4058057" cy="62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7"/>
              </a:lnSpc>
            </a:pPr>
            <a:r>
              <a:rPr lang="en-US" b="true" sz="3484" spc="-69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Layered division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0969238" y="4225381"/>
            <a:ext cx="892758" cy="892758"/>
          </a:xfrm>
          <a:custGeom>
            <a:avLst/>
            <a:gdLst/>
            <a:ahLst/>
            <a:cxnLst/>
            <a:rect r="r" b="b" t="t" l="l"/>
            <a:pathLst>
              <a:path h="892758" w="892758">
                <a:moveTo>
                  <a:pt x="0" y="0"/>
                </a:moveTo>
                <a:lnTo>
                  <a:pt x="892758" y="0"/>
                </a:lnTo>
                <a:lnTo>
                  <a:pt x="892758" y="892758"/>
                </a:lnTo>
                <a:lnTo>
                  <a:pt x="0" y="8927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9" id="29"/>
          <p:cNvSpPr txBox="true"/>
          <p:nvPr/>
        </p:nvSpPr>
        <p:spPr>
          <a:xfrm rot="0">
            <a:off x="11060164" y="4396776"/>
            <a:ext cx="710906" cy="502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8"/>
              </a:lnSpc>
              <a:spcBef>
                <a:spcPct val="0"/>
              </a:spcBef>
            </a:pPr>
            <a:r>
              <a:rPr lang="en-US" sz="2998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01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10969238" y="5397775"/>
            <a:ext cx="892758" cy="892758"/>
          </a:xfrm>
          <a:custGeom>
            <a:avLst/>
            <a:gdLst/>
            <a:ahLst/>
            <a:cxnLst/>
            <a:rect r="r" b="b" t="t" l="l"/>
            <a:pathLst>
              <a:path h="892758" w="892758">
                <a:moveTo>
                  <a:pt x="0" y="0"/>
                </a:moveTo>
                <a:lnTo>
                  <a:pt x="892758" y="0"/>
                </a:lnTo>
                <a:lnTo>
                  <a:pt x="892758" y="892759"/>
                </a:lnTo>
                <a:lnTo>
                  <a:pt x="0" y="8927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1" id="31"/>
          <p:cNvSpPr txBox="true"/>
          <p:nvPr/>
        </p:nvSpPr>
        <p:spPr>
          <a:xfrm rot="0">
            <a:off x="11060164" y="5569170"/>
            <a:ext cx="710906" cy="502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8"/>
              </a:lnSpc>
              <a:spcBef>
                <a:spcPct val="0"/>
              </a:spcBef>
            </a:pPr>
            <a:r>
              <a:rPr lang="en-US" sz="2998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02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10969238" y="6481050"/>
            <a:ext cx="892758" cy="892758"/>
          </a:xfrm>
          <a:custGeom>
            <a:avLst/>
            <a:gdLst/>
            <a:ahLst/>
            <a:cxnLst/>
            <a:rect r="r" b="b" t="t" l="l"/>
            <a:pathLst>
              <a:path h="892758" w="892758">
                <a:moveTo>
                  <a:pt x="0" y="0"/>
                </a:moveTo>
                <a:lnTo>
                  <a:pt x="892758" y="0"/>
                </a:lnTo>
                <a:lnTo>
                  <a:pt x="892758" y="892759"/>
                </a:lnTo>
                <a:lnTo>
                  <a:pt x="0" y="8927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3" id="33"/>
          <p:cNvSpPr txBox="true"/>
          <p:nvPr/>
        </p:nvSpPr>
        <p:spPr>
          <a:xfrm rot="0">
            <a:off x="11060164" y="6652445"/>
            <a:ext cx="710906" cy="502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8"/>
              </a:lnSpc>
              <a:spcBef>
                <a:spcPct val="0"/>
              </a:spcBef>
            </a:pPr>
            <a:r>
              <a:rPr lang="en-US" sz="2998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03</a:t>
            </a:r>
          </a:p>
        </p:txBody>
      </p:sp>
      <p:sp>
        <p:nvSpPr>
          <p:cNvPr name="Freeform 34" id="34"/>
          <p:cNvSpPr/>
          <p:nvPr/>
        </p:nvSpPr>
        <p:spPr>
          <a:xfrm flipH="false" flipV="false" rot="0">
            <a:off x="10969238" y="7564309"/>
            <a:ext cx="892758" cy="892758"/>
          </a:xfrm>
          <a:custGeom>
            <a:avLst/>
            <a:gdLst/>
            <a:ahLst/>
            <a:cxnLst/>
            <a:rect r="r" b="b" t="t" l="l"/>
            <a:pathLst>
              <a:path h="892758" w="892758">
                <a:moveTo>
                  <a:pt x="0" y="0"/>
                </a:moveTo>
                <a:lnTo>
                  <a:pt x="892758" y="0"/>
                </a:lnTo>
                <a:lnTo>
                  <a:pt x="892758" y="892758"/>
                </a:lnTo>
                <a:lnTo>
                  <a:pt x="0" y="8927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5" id="35"/>
          <p:cNvSpPr txBox="true"/>
          <p:nvPr/>
        </p:nvSpPr>
        <p:spPr>
          <a:xfrm rot="0">
            <a:off x="11060164" y="7735704"/>
            <a:ext cx="710906" cy="502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8"/>
              </a:lnSpc>
              <a:spcBef>
                <a:spcPct val="0"/>
              </a:spcBef>
            </a:pPr>
            <a:r>
              <a:rPr lang="en-US" sz="2998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04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273953" y="4311198"/>
            <a:ext cx="4493082" cy="62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7"/>
              </a:lnSpc>
            </a:pPr>
            <a:r>
              <a:rPr lang="en-US" b="true" sz="3484" spc="-69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Choosing the DBMS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273953" y="5483592"/>
            <a:ext cx="4985347" cy="62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7"/>
              </a:lnSpc>
            </a:pPr>
            <a:r>
              <a:rPr lang="en-US" b="true" sz="3484" spc="-69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Choosing frameworks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273953" y="6566867"/>
            <a:ext cx="4058057" cy="62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7"/>
              </a:lnSpc>
            </a:pPr>
            <a:r>
              <a:rPr lang="en-US" b="true" sz="3484" spc="-69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Communication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273953" y="7650125"/>
            <a:ext cx="4058057" cy="62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7"/>
              </a:lnSpc>
            </a:pPr>
            <a:r>
              <a:rPr lang="en-US" b="true" sz="3484" spc="-69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Testing</a:t>
            </a:r>
          </a:p>
        </p:txBody>
      </p:sp>
      <p:sp>
        <p:nvSpPr>
          <p:cNvPr name="Freeform 40" id="40"/>
          <p:cNvSpPr/>
          <p:nvPr/>
        </p:nvSpPr>
        <p:spPr>
          <a:xfrm flipH="false" flipV="false" rot="0">
            <a:off x="0" y="8833080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1" id="41"/>
          <p:cNvSpPr txBox="true"/>
          <p:nvPr/>
        </p:nvSpPr>
        <p:spPr>
          <a:xfrm rot="0">
            <a:off x="145058" y="9106292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66494" y="9340175"/>
            <a:ext cx="21820987" cy="946825"/>
            <a:chOff x="0" y="0"/>
            <a:chExt cx="6110362" cy="2651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10362" cy="265132"/>
            </a:xfrm>
            <a:custGeom>
              <a:avLst/>
              <a:gdLst/>
              <a:ahLst/>
              <a:cxnLst/>
              <a:rect r="r" b="b" t="t" l="l"/>
              <a:pathLst>
                <a:path h="265132" w="611036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110362" cy="30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766494" y="-816076"/>
            <a:ext cx="21820987" cy="1762900"/>
            <a:chOff x="0" y="0"/>
            <a:chExt cx="6110362" cy="4936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10362" cy="493651"/>
            </a:xfrm>
            <a:custGeom>
              <a:avLst/>
              <a:gdLst/>
              <a:ahLst/>
              <a:cxnLst/>
              <a:rect r="r" b="b" t="t" l="l"/>
              <a:pathLst>
                <a:path h="493651" w="6110362">
                  <a:moveTo>
                    <a:pt x="0" y="0"/>
                  </a:moveTo>
                  <a:lnTo>
                    <a:pt x="6110362" y="0"/>
                  </a:lnTo>
                  <a:lnTo>
                    <a:pt x="6110362" y="493651"/>
                  </a:lnTo>
                  <a:lnTo>
                    <a:pt x="0" y="493651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110362" cy="531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333415" y="1098052"/>
            <a:ext cx="13621169" cy="97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02"/>
              </a:lnSpc>
              <a:spcBef>
                <a:spcPct val="0"/>
              </a:spcBef>
            </a:pPr>
            <a:r>
              <a:rPr lang="en-US" sz="5644">
                <a:solidFill>
                  <a:srgbClr val="00569E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Experiences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955989" y="2908657"/>
            <a:ext cx="1267410" cy="1267410"/>
          </a:xfrm>
          <a:custGeom>
            <a:avLst/>
            <a:gdLst/>
            <a:ahLst/>
            <a:cxnLst/>
            <a:rect r="r" b="b" t="t" l="l"/>
            <a:pathLst>
              <a:path h="1267410" w="1267410">
                <a:moveTo>
                  <a:pt x="0" y="0"/>
                </a:moveTo>
                <a:lnTo>
                  <a:pt x="1267410" y="0"/>
                </a:lnTo>
                <a:lnTo>
                  <a:pt x="1267410" y="1267410"/>
                </a:lnTo>
                <a:lnTo>
                  <a:pt x="0" y="12674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2085073" y="3143391"/>
            <a:ext cx="1009243" cy="721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60"/>
              </a:lnSpc>
              <a:spcBef>
                <a:spcPct val="0"/>
              </a:spcBef>
            </a:pPr>
            <a:r>
              <a:rPr lang="en-US" sz="4257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01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955989" y="4573054"/>
            <a:ext cx="1267410" cy="1267410"/>
          </a:xfrm>
          <a:custGeom>
            <a:avLst/>
            <a:gdLst/>
            <a:ahLst/>
            <a:cxnLst/>
            <a:rect r="r" b="b" t="t" l="l"/>
            <a:pathLst>
              <a:path h="1267410" w="1267410">
                <a:moveTo>
                  <a:pt x="0" y="0"/>
                </a:moveTo>
                <a:lnTo>
                  <a:pt x="1267410" y="0"/>
                </a:lnTo>
                <a:lnTo>
                  <a:pt x="1267410" y="1267410"/>
                </a:lnTo>
                <a:lnTo>
                  <a:pt x="0" y="12674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2085073" y="4807787"/>
            <a:ext cx="1009243" cy="721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60"/>
              </a:lnSpc>
              <a:spcBef>
                <a:spcPct val="0"/>
              </a:spcBef>
            </a:pPr>
            <a:r>
              <a:rPr lang="en-US" sz="4257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02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955989" y="6110933"/>
            <a:ext cx="1267410" cy="1267410"/>
          </a:xfrm>
          <a:custGeom>
            <a:avLst/>
            <a:gdLst/>
            <a:ahLst/>
            <a:cxnLst/>
            <a:rect r="r" b="b" t="t" l="l"/>
            <a:pathLst>
              <a:path h="1267410" w="1267410">
                <a:moveTo>
                  <a:pt x="0" y="0"/>
                </a:moveTo>
                <a:lnTo>
                  <a:pt x="1267410" y="0"/>
                </a:lnTo>
                <a:lnTo>
                  <a:pt x="1267410" y="1267410"/>
                </a:lnTo>
                <a:lnTo>
                  <a:pt x="0" y="12674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4" id="14"/>
          <p:cNvSpPr txBox="true"/>
          <p:nvPr/>
        </p:nvSpPr>
        <p:spPr>
          <a:xfrm rot="0">
            <a:off x="2085073" y="6345666"/>
            <a:ext cx="1009243" cy="721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60"/>
              </a:lnSpc>
              <a:spcBef>
                <a:spcPct val="0"/>
              </a:spcBef>
            </a:pPr>
            <a:r>
              <a:rPr lang="en-US" sz="4257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808237" y="3022835"/>
            <a:ext cx="9175542" cy="896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24"/>
              </a:lnSpc>
            </a:pPr>
            <a:r>
              <a:rPr lang="en-US" b="true" sz="4946" spc="-98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Requierments specification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808237" y="4687231"/>
            <a:ext cx="8476187" cy="896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24"/>
              </a:lnSpc>
            </a:pPr>
            <a:r>
              <a:rPr lang="en-US" b="true" sz="4946" spc="-98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Co-working of the team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808237" y="6225110"/>
            <a:ext cx="8476187" cy="896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24"/>
              </a:lnSpc>
            </a:pPr>
            <a:r>
              <a:rPr lang="en-US" b="true" sz="4946" spc="-98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Time management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0" y="8833080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145058" y="9106292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85089" y="4096991"/>
            <a:ext cx="8819592" cy="1771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510"/>
              </a:lnSpc>
              <a:spcBef>
                <a:spcPct val="0"/>
              </a:spcBef>
            </a:pPr>
            <a:r>
              <a:rPr lang="en-US" sz="10364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THANK YOU!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398912" y="967949"/>
            <a:ext cx="5889088" cy="8229600"/>
          </a:xfrm>
          <a:custGeom>
            <a:avLst/>
            <a:gdLst/>
            <a:ahLst/>
            <a:cxnLst/>
            <a:rect r="r" b="b" t="t" l="l"/>
            <a:pathLst>
              <a:path h="8229600" w="5889088">
                <a:moveTo>
                  <a:pt x="0" y="0"/>
                </a:moveTo>
                <a:lnTo>
                  <a:pt x="5889088" y="0"/>
                </a:lnTo>
                <a:lnTo>
                  <a:pt x="58890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03" r="0" b="-3703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398912" y="0"/>
            <a:ext cx="5889088" cy="756959"/>
            <a:chOff x="0" y="0"/>
            <a:chExt cx="1551036" cy="19936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398912" y="9530041"/>
            <a:ext cx="5889088" cy="756959"/>
            <a:chOff x="0" y="0"/>
            <a:chExt cx="1551036" cy="1993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4925441" y="3609788"/>
            <a:ext cx="9392643" cy="9529477"/>
          </a:xfrm>
          <a:custGeom>
            <a:avLst/>
            <a:gdLst/>
            <a:ahLst/>
            <a:cxnLst/>
            <a:rect r="r" b="b" t="t" l="l"/>
            <a:pathLst>
              <a:path h="9529477" w="9392643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8833080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145058" y="9106292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25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17814" y="-315404"/>
            <a:ext cx="3964281" cy="10917809"/>
            <a:chOff x="0" y="0"/>
            <a:chExt cx="1044090" cy="2875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4090" cy="2875472"/>
            </a:xfrm>
            <a:custGeom>
              <a:avLst/>
              <a:gdLst/>
              <a:ahLst/>
              <a:cxnLst/>
              <a:rect r="r" b="b" t="t" l="l"/>
              <a:pathLst>
                <a:path h="2875472" w="1044090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663160" y="1641132"/>
            <a:ext cx="6760246" cy="1244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sz="732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Members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867766" y="-1614217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5400000">
            <a:off x="2912435" y="4117462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796731" y="447246"/>
            <a:ext cx="5972616" cy="9392508"/>
          </a:xfrm>
          <a:custGeom>
            <a:avLst/>
            <a:gdLst/>
            <a:ahLst/>
            <a:cxnLst/>
            <a:rect r="r" b="b" t="t" l="l"/>
            <a:pathLst>
              <a:path h="9392508" w="5972616">
                <a:moveTo>
                  <a:pt x="0" y="0"/>
                </a:moveTo>
                <a:lnTo>
                  <a:pt x="5972616" y="0"/>
                </a:lnTo>
                <a:lnTo>
                  <a:pt x="5972616" y="9392508"/>
                </a:lnTo>
                <a:lnTo>
                  <a:pt x="0" y="9392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t="0" r="-2387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648994" y="4081534"/>
            <a:ext cx="4579735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Nguyen Phuc Gia Khiem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83149" y="4042236"/>
            <a:ext cx="1400668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2211573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5400000">
            <a:off x="2912435" y="4742968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663160" y="4667743"/>
            <a:ext cx="414302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Nguyen Quang Huy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483149" y="4667743"/>
            <a:ext cx="1400668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2211235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2912435" y="5368205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663160" y="5292980"/>
            <a:ext cx="4652520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Nguyen Quang Minh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483149" y="5292980"/>
            <a:ext cx="1400668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2212063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5400000">
            <a:off x="2912435" y="6069642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663160" y="5994417"/>
            <a:ext cx="439777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Nguyen Tien Khoa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483149" y="5994417"/>
            <a:ext cx="1400668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2211632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5400000">
            <a:off x="2912435" y="6694880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3663160" y="6619654"/>
            <a:ext cx="4579735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Nguyen Tran Dang Khoa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483149" y="6619654"/>
            <a:ext cx="1400668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2211635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0" y="8833080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6" id="26"/>
          <p:cNvSpPr txBox="true"/>
          <p:nvPr/>
        </p:nvSpPr>
        <p:spPr>
          <a:xfrm rot="0">
            <a:off x="145058" y="9106292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E9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427092"/>
            <a:ext cx="5071481" cy="2338159"/>
            <a:chOff x="0" y="0"/>
            <a:chExt cx="21375540" cy="9854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375540" cy="9854995"/>
            </a:xfrm>
            <a:custGeom>
              <a:avLst/>
              <a:gdLst/>
              <a:ahLst/>
              <a:cxnLst/>
              <a:rect r="r" b="b" t="t" l="l"/>
              <a:pathLst>
                <a:path h="9854995" w="21375540">
                  <a:moveTo>
                    <a:pt x="0" y="0"/>
                  </a:moveTo>
                  <a:lnTo>
                    <a:pt x="21375540" y="0"/>
                  </a:lnTo>
                  <a:lnTo>
                    <a:pt x="21375540" y="9854995"/>
                  </a:lnTo>
                  <a:lnTo>
                    <a:pt x="0" y="9854995"/>
                  </a:lnTo>
                  <a:close/>
                </a:path>
              </a:pathLst>
            </a:custGeom>
            <a:solidFill>
              <a:srgbClr val="FFFCF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2585506"/>
            <a:ext cx="5071481" cy="862118"/>
            <a:chOff x="0" y="0"/>
            <a:chExt cx="3800096" cy="6459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800096" cy="645991"/>
            </a:xfrm>
            <a:custGeom>
              <a:avLst/>
              <a:gdLst/>
              <a:ahLst/>
              <a:cxnLst/>
              <a:rect r="r" b="b" t="t" l="l"/>
              <a:pathLst>
                <a:path h="645991" w="3800096">
                  <a:moveTo>
                    <a:pt x="0" y="0"/>
                  </a:moveTo>
                  <a:lnTo>
                    <a:pt x="3800096" y="0"/>
                  </a:lnTo>
                  <a:lnTo>
                    <a:pt x="3800096" y="645991"/>
                  </a:lnTo>
                  <a:lnTo>
                    <a:pt x="0" y="645991"/>
                  </a:lnTo>
                  <a:close/>
                </a:path>
              </a:pathLst>
            </a:custGeom>
            <a:solidFill>
              <a:srgbClr val="CDC446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846057" y="3427092"/>
            <a:ext cx="4595885" cy="2338159"/>
            <a:chOff x="0" y="0"/>
            <a:chExt cx="19370973" cy="98549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370973" cy="9854995"/>
            </a:xfrm>
            <a:custGeom>
              <a:avLst/>
              <a:gdLst/>
              <a:ahLst/>
              <a:cxnLst/>
              <a:rect r="r" b="b" t="t" l="l"/>
              <a:pathLst>
                <a:path h="9854995" w="19370973">
                  <a:moveTo>
                    <a:pt x="0" y="0"/>
                  </a:moveTo>
                  <a:lnTo>
                    <a:pt x="19370973" y="0"/>
                  </a:lnTo>
                  <a:lnTo>
                    <a:pt x="19370973" y="9854995"/>
                  </a:lnTo>
                  <a:lnTo>
                    <a:pt x="0" y="9854995"/>
                  </a:lnTo>
                  <a:close/>
                </a:path>
              </a:pathLst>
            </a:custGeom>
            <a:solidFill>
              <a:srgbClr val="FFFCF6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6846057" y="2585506"/>
            <a:ext cx="4595885" cy="862118"/>
            <a:chOff x="0" y="0"/>
            <a:chExt cx="3443728" cy="64599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443729" cy="645991"/>
            </a:xfrm>
            <a:custGeom>
              <a:avLst/>
              <a:gdLst/>
              <a:ahLst/>
              <a:cxnLst/>
              <a:rect r="r" b="b" t="t" l="l"/>
              <a:pathLst>
                <a:path h="645991" w="3443729">
                  <a:moveTo>
                    <a:pt x="0" y="0"/>
                  </a:moveTo>
                  <a:lnTo>
                    <a:pt x="3443729" y="0"/>
                  </a:lnTo>
                  <a:lnTo>
                    <a:pt x="3443729" y="645991"/>
                  </a:lnTo>
                  <a:lnTo>
                    <a:pt x="0" y="645991"/>
                  </a:lnTo>
                  <a:close/>
                </a:path>
              </a:pathLst>
            </a:custGeom>
            <a:solidFill>
              <a:srgbClr val="0F606B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3318769" y="7138198"/>
            <a:ext cx="5349997" cy="2338159"/>
            <a:chOff x="0" y="0"/>
            <a:chExt cx="22549442" cy="985499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549442" cy="9854995"/>
            </a:xfrm>
            <a:custGeom>
              <a:avLst/>
              <a:gdLst/>
              <a:ahLst/>
              <a:cxnLst/>
              <a:rect r="r" b="b" t="t" l="l"/>
              <a:pathLst>
                <a:path h="9854995" w="22549442">
                  <a:moveTo>
                    <a:pt x="0" y="0"/>
                  </a:moveTo>
                  <a:lnTo>
                    <a:pt x="22549442" y="0"/>
                  </a:lnTo>
                  <a:lnTo>
                    <a:pt x="22549442" y="9854995"/>
                  </a:lnTo>
                  <a:lnTo>
                    <a:pt x="0" y="9854995"/>
                  </a:lnTo>
                  <a:close/>
                </a:path>
              </a:pathLst>
            </a:custGeom>
            <a:solidFill>
              <a:srgbClr val="FFFCF6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3318769" y="6296611"/>
            <a:ext cx="5349997" cy="862118"/>
            <a:chOff x="0" y="0"/>
            <a:chExt cx="4008790" cy="64599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08790" cy="645991"/>
            </a:xfrm>
            <a:custGeom>
              <a:avLst/>
              <a:gdLst/>
              <a:ahLst/>
              <a:cxnLst/>
              <a:rect r="r" b="b" t="t" l="l"/>
              <a:pathLst>
                <a:path h="645991" w="4008790">
                  <a:moveTo>
                    <a:pt x="0" y="0"/>
                  </a:moveTo>
                  <a:lnTo>
                    <a:pt x="4008790" y="0"/>
                  </a:lnTo>
                  <a:lnTo>
                    <a:pt x="4008790" y="645991"/>
                  </a:lnTo>
                  <a:lnTo>
                    <a:pt x="0" y="645991"/>
                  </a:lnTo>
                  <a:close/>
                </a:path>
              </a:pathLst>
            </a:custGeom>
            <a:solidFill>
              <a:srgbClr val="00569E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663415" y="3427092"/>
            <a:ext cx="4595885" cy="2338159"/>
            <a:chOff x="0" y="0"/>
            <a:chExt cx="19370973" cy="985499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370973" cy="9854995"/>
            </a:xfrm>
            <a:custGeom>
              <a:avLst/>
              <a:gdLst/>
              <a:ahLst/>
              <a:cxnLst/>
              <a:rect r="r" b="b" t="t" l="l"/>
              <a:pathLst>
                <a:path h="9854995" w="19370973">
                  <a:moveTo>
                    <a:pt x="0" y="0"/>
                  </a:moveTo>
                  <a:lnTo>
                    <a:pt x="19370973" y="0"/>
                  </a:lnTo>
                  <a:lnTo>
                    <a:pt x="19370973" y="9854995"/>
                  </a:lnTo>
                  <a:lnTo>
                    <a:pt x="0" y="9854995"/>
                  </a:lnTo>
                  <a:close/>
                </a:path>
              </a:pathLst>
            </a:custGeom>
            <a:solidFill>
              <a:srgbClr val="FFFCF6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2663415" y="2585506"/>
            <a:ext cx="4595885" cy="862118"/>
            <a:chOff x="0" y="0"/>
            <a:chExt cx="3443728" cy="64599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443729" cy="645991"/>
            </a:xfrm>
            <a:custGeom>
              <a:avLst/>
              <a:gdLst/>
              <a:ahLst/>
              <a:cxnLst/>
              <a:rect r="r" b="b" t="t" l="l"/>
              <a:pathLst>
                <a:path h="645991" w="3443729">
                  <a:moveTo>
                    <a:pt x="0" y="0"/>
                  </a:moveTo>
                  <a:lnTo>
                    <a:pt x="3443729" y="0"/>
                  </a:lnTo>
                  <a:lnTo>
                    <a:pt x="3443729" y="645991"/>
                  </a:lnTo>
                  <a:lnTo>
                    <a:pt x="0" y="645991"/>
                  </a:lnTo>
                  <a:close/>
                </a:path>
              </a:pathLst>
            </a:custGeom>
            <a:solidFill>
              <a:srgbClr val="051D40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9591580" y="7158730"/>
            <a:ext cx="4595885" cy="2338159"/>
            <a:chOff x="0" y="0"/>
            <a:chExt cx="19370973" cy="985499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9370973" cy="9854995"/>
            </a:xfrm>
            <a:custGeom>
              <a:avLst/>
              <a:gdLst/>
              <a:ahLst/>
              <a:cxnLst/>
              <a:rect r="r" b="b" t="t" l="l"/>
              <a:pathLst>
                <a:path h="9854995" w="19370973">
                  <a:moveTo>
                    <a:pt x="0" y="0"/>
                  </a:moveTo>
                  <a:lnTo>
                    <a:pt x="19370973" y="0"/>
                  </a:lnTo>
                  <a:lnTo>
                    <a:pt x="19370973" y="9854995"/>
                  </a:lnTo>
                  <a:lnTo>
                    <a:pt x="0" y="9854995"/>
                  </a:lnTo>
                  <a:close/>
                </a:path>
              </a:pathLst>
            </a:custGeom>
            <a:solidFill>
              <a:srgbClr val="FFFCF6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9591580" y="6296611"/>
            <a:ext cx="4595885" cy="862118"/>
            <a:chOff x="0" y="0"/>
            <a:chExt cx="3443728" cy="64599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443729" cy="645991"/>
            </a:xfrm>
            <a:custGeom>
              <a:avLst/>
              <a:gdLst/>
              <a:ahLst/>
              <a:cxnLst/>
              <a:rect r="r" b="b" t="t" l="l"/>
              <a:pathLst>
                <a:path h="645991" w="3443729">
                  <a:moveTo>
                    <a:pt x="0" y="0"/>
                  </a:moveTo>
                  <a:lnTo>
                    <a:pt x="3443729" y="0"/>
                  </a:lnTo>
                  <a:lnTo>
                    <a:pt x="3443729" y="645991"/>
                  </a:lnTo>
                  <a:lnTo>
                    <a:pt x="0" y="645991"/>
                  </a:lnTo>
                  <a:close/>
                </a:path>
              </a:pathLst>
            </a:custGeom>
            <a:solidFill>
              <a:srgbClr val="00C2CB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954283" y="2746413"/>
            <a:ext cx="3167749" cy="485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7"/>
              </a:lnSpc>
            </a:pPr>
            <a:r>
              <a:rPr lang="en-US" sz="2819" b="true">
                <a:solidFill>
                  <a:srgbClr val="FFFCF6"/>
                </a:solidFill>
                <a:latin typeface="Barlow Ultra-Bold"/>
                <a:ea typeface="Barlow Ultra-Bold"/>
                <a:cs typeface="Barlow Ultra-Bold"/>
                <a:sym typeface="Barlow Ultra-Bold"/>
              </a:rPr>
              <a:t>Nguyen Quang Huy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859983" y="442430"/>
            <a:ext cx="14552287" cy="1451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44"/>
              </a:lnSpc>
            </a:pPr>
            <a:r>
              <a:rPr lang="en-US" b="true" sz="8460">
                <a:solidFill>
                  <a:srgbClr val="3C6CA8"/>
                </a:solidFill>
                <a:latin typeface="Barlow Ultra-Bold"/>
                <a:ea typeface="Barlow Ultra-Bold"/>
                <a:cs typeface="Barlow Ultra-Bold"/>
                <a:sym typeface="Barlow Ultra-Bold"/>
              </a:rPr>
              <a:t>Our Group Roles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70825" y="3617663"/>
            <a:ext cx="4095888" cy="48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7"/>
              </a:lnSpc>
            </a:pPr>
            <a:r>
              <a:rPr lang="en-US" sz="2819" b="true">
                <a:solidFill>
                  <a:srgbClr val="3C6CA8"/>
                </a:solidFill>
                <a:latin typeface="Barlow Medium"/>
                <a:ea typeface="Barlow Medium"/>
                <a:cs typeface="Barlow Medium"/>
                <a:sym typeface="Barlow Medium"/>
              </a:rPr>
              <a:t>Responsibility: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462660" y="2751248"/>
            <a:ext cx="3362680" cy="485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7"/>
              </a:lnSpc>
            </a:pPr>
            <a:r>
              <a:rPr lang="en-US" sz="2819" b="true">
                <a:solidFill>
                  <a:srgbClr val="FFFCF6"/>
                </a:solidFill>
                <a:latin typeface="Barlow Ultra-Bold"/>
                <a:ea typeface="Barlow Ultra-Bold"/>
                <a:cs typeface="Barlow Ultra-Bold"/>
                <a:sym typeface="Barlow Ultra-Bold"/>
              </a:rPr>
              <a:t> </a:t>
            </a:r>
            <a:r>
              <a:rPr lang="en-US" sz="2819" b="true">
                <a:solidFill>
                  <a:srgbClr val="FFFCF6"/>
                </a:solidFill>
                <a:latin typeface="Barlow Ultra-Bold"/>
                <a:ea typeface="Barlow Ultra-Bold"/>
                <a:cs typeface="Barlow Ultra-Bold"/>
                <a:sym typeface="Barlow Ultra-Bold"/>
              </a:rPr>
              <a:t>Nguyen Quang Minh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088182" y="3617663"/>
            <a:ext cx="4095888" cy="48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7"/>
              </a:lnSpc>
            </a:pPr>
            <a:r>
              <a:rPr lang="en-US" sz="2819" b="true">
                <a:solidFill>
                  <a:srgbClr val="3C6CA8"/>
                </a:solidFill>
                <a:latin typeface="Barlow Medium"/>
                <a:ea typeface="Barlow Medium"/>
                <a:cs typeface="Barlow Medium"/>
                <a:sym typeface="Barlow Medium"/>
              </a:rPr>
              <a:t>Responsibility: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560893" y="7328768"/>
            <a:ext cx="4095888" cy="48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7"/>
              </a:lnSpc>
            </a:pPr>
            <a:r>
              <a:rPr lang="en-US" sz="2819" b="true">
                <a:solidFill>
                  <a:srgbClr val="3C6CA8"/>
                </a:solidFill>
                <a:latin typeface="Barlow Medium"/>
                <a:ea typeface="Barlow Medium"/>
                <a:cs typeface="Barlow Medium"/>
                <a:sym typeface="Barlow Medium"/>
              </a:rPr>
              <a:t>Responsibility: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491093" y="2751248"/>
            <a:ext cx="2940529" cy="485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7"/>
              </a:lnSpc>
            </a:pPr>
            <a:r>
              <a:rPr lang="en-US" sz="2819" b="true">
                <a:solidFill>
                  <a:srgbClr val="FFFCF6"/>
                </a:solidFill>
                <a:latin typeface="Barlow Ultra-Bold"/>
                <a:ea typeface="Barlow Ultra-Bold"/>
                <a:cs typeface="Barlow Ultra-Bold"/>
                <a:sym typeface="Barlow Ultra-Bold"/>
              </a:rPr>
              <a:t>Nguyen Tien Khoa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905540" y="3617663"/>
            <a:ext cx="4095888" cy="48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7"/>
              </a:lnSpc>
            </a:pPr>
            <a:r>
              <a:rPr lang="en-US" sz="2819" b="true">
                <a:solidFill>
                  <a:srgbClr val="3C6CA8"/>
                </a:solidFill>
                <a:latin typeface="Barlow Medium"/>
                <a:ea typeface="Barlow Medium"/>
                <a:cs typeface="Barlow Medium"/>
                <a:sym typeface="Barlow Medium"/>
              </a:rPr>
              <a:t>Responsibility: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849452" y="6461479"/>
            <a:ext cx="4095888" cy="485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7"/>
              </a:lnSpc>
            </a:pPr>
            <a:r>
              <a:rPr lang="en-US" sz="2819" b="true">
                <a:solidFill>
                  <a:srgbClr val="FFFCF6"/>
                </a:solidFill>
                <a:latin typeface="Barlow Ultra-Bold"/>
                <a:ea typeface="Barlow Ultra-Bold"/>
                <a:cs typeface="Barlow Ultra-Bold"/>
                <a:sym typeface="Barlow Ultra-Bold"/>
              </a:rPr>
              <a:t>Nguyen Tran Dang  Khoa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841578" y="7330180"/>
            <a:ext cx="4095888" cy="48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7"/>
              </a:lnSpc>
            </a:pPr>
            <a:r>
              <a:rPr lang="en-US" sz="2819" b="true">
                <a:solidFill>
                  <a:srgbClr val="3C6CA8"/>
                </a:solidFill>
                <a:latin typeface="Barlow Medium"/>
                <a:ea typeface="Barlow Medium"/>
                <a:cs typeface="Barlow Medium"/>
                <a:sym typeface="Barlow Medium"/>
              </a:rPr>
              <a:t>Responsibility: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-1867766" y="-1614217"/>
            <a:ext cx="3735531" cy="3735531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3954415" y="6456424"/>
            <a:ext cx="4078706" cy="485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7"/>
              </a:lnSpc>
            </a:pPr>
            <a:r>
              <a:rPr lang="en-US" sz="2819" b="true">
                <a:solidFill>
                  <a:srgbClr val="FFFCF6"/>
                </a:solidFill>
                <a:latin typeface="Barlow Ultra-Bold"/>
                <a:ea typeface="Barlow Ultra-Bold"/>
                <a:cs typeface="Barlow Ultra-Bold"/>
                <a:sym typeface="Barlow Ultra-Bold"/>
              </a:rPr>
              <a:t>  Nguyen Phuc Gia Khiem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83478" y="4135875"/>
            <a:ext cx="4543379" cy="1415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7874" indent="-218937" lvl="1">
              <a:lnSpc>
                <a:spcPts val="2839"/>
              </a:lnSpc>
              <a:buFont typeface="Arial"/>
              <a:buChar char="•"/>
            </a:pPr>
            <a:r>
              <a:rPr lang="en-US" sz="2028" spc="-4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Front-end developer</a:t>
            </a:r>
          </a:p>
          <a:p>
            <a:pPr algn="l" marL="437874" indent="-218937" lvl="1">
              <a:lnSpc>
                <a:spcPts val="2839"/>
              </a:lnSpc>
              <a:buFont typeface="Arial"/>
              <a:buChar char="•"/>
            </a:pPr>
            <a:r>
              <a:rPr lang="en-US" sz="2028" spc="-4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Use-case diagram designer</a:t>
            </a:r>
          </a:p>
          <a:p>
            <a:pPr algn="l" marL="437874" indent="-218937" lvl="1">
              <a:lnSpc>
                <a:spcPts val="2839"/>
              </a:lnSpc>
              <a:buFont typeface="Arial"/>
              <a:buChar char="•"/>
            </a:pPr>
            <a:r>
              <a:rPr lang="en-US" sz="2028" spc="-4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Architecture diagram designer</a:t>
            </a:r>
          </a:p>
          <a:p>
            <a:pPr algn="l" marL="437874" indent="-218937" lvl="1">
              <a:lnSpc>
                <a:spcPts val="2839"/>
              </a:lnSpc>
              <a:buFont typeface="Arial"/>
              <a:buChar char="•"/>
            </a:pPr>
            <a:r>
              <a:rPr lang="en-US" sz="2028" spc="-4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Sequence diagram designer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898563" y="4135875"/>
            <a:ext cx="4543379" cy="1415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7874" indent="-218937" lvl="1">
              <a:lnSpc>
                <a:spcPts val="2839"/>
              </a:lnSpc>
              <a:buFont typeface="Arial"/>
              <a:buChar char="•"/>
            </a:pPr>
            <a:r>
              <a:rPr lang="en-US" sz="2028" spc="-4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Front-end developer</a:t>
            </a:r>
          </a:p>
          <a:p>
            <a:pPr algn="l" marL="437874" indent="-218937" lvl="1">
              <a:lnSpc>
                <a:spcPts val="2839"/>
              </a:lnSpc>
              <a:buFont typeface="Arial"/>
              <a:buChar char="•"/>
            </a:pPr>
            <a:r>
              <a:rPr lang="en-US" sz="2028" spc="-4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Use-case diagram designer</a:t>
            </a:r>
          </a:p>
          <a:p>
            <a:pPr algn="l" marL="437874" indent="-218937" lvl="1">
              <a:lnSpc>
                <a:spcPts val="2839"/>
              </a:lnSpc>
              <a:buFont typeface="Arial"/>
              <a:buChar char="•"/>
            </a:pPr>
            <a:r>
              <a:rPr lang="en-US" sz="2028" spc="-4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Activity diagram designer</a:t>
            </a:r>
          </a:p>
          <a:p>
            <a:pPr algn="l" marL="437874" indent="-218937" lvl="1">
              <a:lnSpc>
                <a:spcPts val="2839"/>
              </a:lnSpc>
              <a:buFont typeface="Arial"/>
              <a:buChar char="•"/>
            </a:pPr>
            <a:r>
              <a:rPr lang="en-US" sz="2028" spc="-4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Component diagram designer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625706" y="7849110"/>
            <a:ext cx="4543379" cy="106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7874" indent="-218937" lvl="1">
              <a:lnSpc>
                <a:spcPts val="2839"/>
              </a:lnSpc>
              <a:buFont typeface="Arial"/>
              <a:buChar char="•"/>
            </a:pPr>
            <a:r>
              <a:rPr lang="en-US" sz="2028" spc="-4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Front-end developer</a:t>
            </a:r>
          </a:p>
          <a:p>
            <a:pPr algn="l" marL="437874" indent="-218937" lvl="1">
              <a:lnSpc>
                <a:spcPts val="2839"/>
              </a:lnSpc>
              <a:buFont typeface="Arial"/>
              <a:buChar char="•"/>
            </a:pPr>
            <a:r>
              <a:rPr lang="en-US" sz="2028" spc="-4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Use-case diagram designer</a:t>
            </a:r>
          </a:p>
          <a:p>
            <a:pPr algn="l" marL="437874" indent="-218937" lvl="1">
              <a:lnSpc>
                <a:spcPts val="2839"/>
              </a:lnSpc>
              <a:buFont typeface="Arial"/>
              <a:buChar char="•"/>
            </a:pPr>
            <a:r>
              <a:rPr lang="en-US" sz="2028" spc="-4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UI/UX designer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718293" y="4145400"/>
            <a:ext cx="4543379" cy="1415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7874" indent="-218937" lvl="1">
              <a:lnSpc>
                <a:spcPts val="2839"/>
              </a:lnSpc>
              <a:buFont typeface="Arial"/>
              <a:buChar char="•"/>
            </a:pPr>
            <a:r>
              <a:rPr lang="en-US" sz="2028" spc="-4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Back-end developer</a:t>
            </a:r>
          </a:p>
          <a:p>
            <a:pPr algn="l" marL="437874" indent="-218937" lvl="1">
              <a:lnSpc>
                <a:spcPts val="2839"/>
              </a:lnSpc>
              <a:buFont typeface="Arial"/>
              <a:buChar char="•"/>
            </a:pPr>
            <a:r>
              <a:rPr lang="en-US" sz="2028" spc="-4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Use-case diagram designer</a:t>
            </a:r>
          </a:p>
          <a:p>
            <a:pPr algn="l" marL="437874" indent="-218937" lvl="1">
              <a:lnSpc>
                <a:spcPts val="2839"/>
              </a:lnSpc>
              <a:buFont typeface="Arial"/>
              <a:buChar char="•"/>
            </a:pPr>
            <a:r>
              <a:rPr lang="en-US" sz="2028" spc="-4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Class diagram designer</a:t>
            </a:r>
          </a:p>
          <a:p>
            <a:pPr algn="l" marL="437874" indent="-218937" lvl="1">
              <a:lnSpc>
                <a:spcPts val="2839"/>
              </a:lnSpc>
              <a:buFont typeface="Arial"/>
              <a:buChar char="•"/>
            </a:pPr>
            <a:r>
              <a:rPr lang="en-US" sz="2028" spc="-4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API management designer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3355168" y="7952473"/>
            <a:ext cx="4543379" cy="1415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7874" indent="-218937" lvl="1">
              <a:lnSpc>
                <a:spcPts val="2839"/>
              </a:lnSpc>
              <a:buFont typeface="Arial"/>
              <a:buChar char="•"/>
            </a:pPr>
            <a:r>
              <a:rPr lang="en-US" sz="2028" spc="-4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Back-end developer</a:t>
            </a:r>
          </a:p>
          <a:p>
            <a:pPr algn="l" marL="437874" indent="-218937" lvl="1">
              <a:lnSpc>
                <a:spcPts val="2839"/>
              </a:lnSpc>
              <a:buFont typeface="Arial"/>
              <a:buChar char="•"/>
            </a:pPr>
            <a:r>
              <a:rPr lang="en-US" sz="2028" spc="-4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UI/UX designer</a:t>
            </a:r>
          </a:p>
          <a:p>
            <a:pPr algn="l" marL="437874" indent="-218937" lvl="1">
              <a:lnSpc>
                <a:spcPts val="2839"/>
              </a:lnSpc>
              <a:buFont typeface="Arial"/>
              <a:buChar char="•"/>
            </a:pPr>
            <a:r>
              <a:rPr lang="en-US" sz="2028" spc="-4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Team leader</a:t>
            </a:r>
          </a:p>
          <a:p>
            <a:pPr algn="l" marL="437874" indent="-218937" lvl="1">
              <a:lnSpc>
                <a:spcPts val="2839"/>
              </a:lnSpc>
              <a:buFont typeface="Arial"/>
              <a:buChar char="•"/>
            </a:pPr>
            <a:r>
              <a:rPr lang="en-US" sz="2028" spc="-4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Database designer</a:t>
            </a:r>
          </a:p>
        </p:txBody>
      </p:sp>
      <p:sp>
        <p:nvSpPr>
          <p:cNvPr name="Freeform 41" id="41"/>
          <p:cNvSpPr/>
          <p:nvPr/>
        </p:nvSpPr>
        <p:spPr>
          <a:xfrm flipH="false" flipV="false" rot="0">
            <a:off x="0" y="8833080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2" id="42"/>
          <p:cNvSpPr txBox="true"/>
          <p:nvPr/>
        </p:nvSpPr>
        <p:spPr>
          <a:xfrm rot="0">
            <a:off x="145058" y="9106292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8990215" y="810330"/>
            <a:ext cx="8541900" cy="8666340"/>
          </a:xfrm>
          <a:custGeom>
            <a:avLst/>
            <a:gdLst/>
            <a:ahLst/>
            <a:cxnLst/>
            <a:rect r="r" b="b" t="t" l="l"/>
            <a:pathLst>
              <a:path h="8666340" w="8541900">
                <a:moveTo>
                  <a:pt x="0" y="0"/>
                </a:moveTo>
                <a:lnTo>
                  <a:pt x="8541901" y="0"/>
                </a:lnTo>
                <a:lnTo>
                  <a:pt x="8541901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2832861" y="810330"/>
            <a:ext cx="8541900" cy="8666340"/>
          </a:xfrm>
          <a:custGeom>
            <a:avLst/>
            <a:gdLst/>
            <a:ahLst/>
            <a:cxnLst/>
            <a:rect r="r" b="b" t="t" l="l"/>
            <a:pathLst>
              <a:path h="8666340" w="8541900">
                <a:moveTo>
                  <a:pt x="0" y="0"/>
                </a:moveTo>
                <a:lnTo>
                  <a:pt x="8541900" y="0"/>
                </a:lnTo>
                <a:lnTo>
                  <a:pt x="8541900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061529" y="2937389"/>
            <a:ext cx="12164941" cy="4412223"/>
            <a:chOff x="0" y="0"/>
            <a:chExt cx="3203935" cy="11620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03935" cy="1162067"/>
            </a:xfrm>
            <a:custGeom>
              <a:avLst/>
              <a:gdLst/>
              <a:ahLst/>
              <a:cxnLst/>
              <a:rect r="r" b="b" t="t" l="l"/>
              <a:pathLst>
                <a:path h="1162067" w="3203935">
                  <a:moveTo>
                    <a:pt x="0" y="0"/>
                  </a:moveTo>
                  <a:lnTo>
                    <a:pt x="3203935" y="0"/>
                  </a:lnTo>
                  <a:lnTo>
                    <a:pt x="3203935" y="1162067"/>
                  </a:lnTo>
                  <a:lnTo>
                    <a:pt x="0" y="1162067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203935" cy="1200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218022" y="4228745"/>
            <a:ext cx="9851956" cy="1648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511"/>
              </a:lnSpc>
              <a:spcBef>
                <a:spcPct val="0"/>
              </a:spcBef>
            </a:pPr>
            <a:r>
              <a:rPr lang="en-US" sz="9651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OVERVIEW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0" y="8833080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145058" y="9106292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5143500"/>
          </a:xfrm>
          <a:custGeom>
            <a:avLst/>
            <a:gdLst/>
            <a:ahLst/>
            <a:cxnLst/>
            <a:rect r="r" b="b" t="t" l="l"/>
            <a:pathLst>
              <a:path h="5143500" w="182880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406" r="0" b="-644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8217" y="9258300"/>
            <a:ext cx="18476217" cy="1028700"/>
            <a:chOff x="0" y="0"/>
            <a:chExt cx="4866164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627741" y="2571750"/>
            <a:ext cx="12943644" cy="4983388"/>
            <a:chOff x="0" y="0"/>
            <a:chExt cx="3409026" cy="13124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409026" cy="1312497"/>
            </a:xfrm>
            <a:custGeom>
              <a:avLst/>
              <a:gdLst/>
              <a:ahLst/>
              <a:cxnLst/>
              <a:rect r="r" b="b" t="t" l="l"/>
              <a:pathLst>
                <a:path h="1312497" w="3409026">
                  <a:moveTo>
                    <a:pt x="0" y="0"/>
                  </a:moveTo>
                  <a:lnTo>
                    <a:pt x="3409026" y="0"/>
                  </a:lnTo>
                  <a:lnTo>
                    <a:pt x="3409026" y="1312497"/>
                  </a:lnTo>
                  <a:lnTo>
                    <a:pt x="0" y="1312497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409026" cy="1350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454793" y="3026004"/>
            <a:ext cx="5378415" cy="994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95"/>
              </a:lnSpc>
              <a:spcBef>
                <a:spcPct val="0"/>
              </a:spcBef>
            </a:pPr>
            <a:r>
              <a:rPr lang="en-US" sz="5854">
                <a:solidFill>
                  <a:srgbClr val="7ED957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</a:t>
            </a:r>
            <a:r>
              <a:rPr lang="en-US" sz="5854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HCMUT-SSPS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19281" y="4545833"/>
            <a:ext cx="12261221" cy="2059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9"/>
              </a:lnSpc>
              <a:spcBef>
                <a:spcPct val="0"/>
              </a:spcBef>
            </a:pPr>
            <a:r>
              <a:rPr lang="en-US" sz="2928" spc="-58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To develop a smart printing system for students at HCMUT, helping them easily print documents at campus printers with features like account management, BKPay payment integration, print history tracking, and printer configuration.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0" y="8833080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145058" y="9106292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806819" y="-2445901"/>
            <a:ext cx="15178802" cy="151788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7452839" y="-1797460"/>
            <a:ext cx="13881919" cy="138819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41958" y="4430972"/>
            <a:ext cx="5335429" cy="1019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73"/>
              </a:lnSpc>
              <a:spcBef>
                <a:spcPct val="0"/>
              </a:spcBef>
            </a:pPr>
            <a:r>
              <a:rPr lang="en-US" sz="598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Overview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596887" y="2771457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9506917" y="3037908"/>
            <a:ext cx="5768345" cy="767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5"/>
              </a:lnSpc>
            </a:pPr>
            <a:r>
              <a:rPr lang="en-US" b="true" sz="4282" spc="-85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Waterfall model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41945" y="3044669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01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8122786" y="4544857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8267844" y="4818069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02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7741945" y="6321538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5"/>
                </a:lnTo>
                <a:lnTo>
                  <a:pt x="0" y="1424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7887003" y="6594749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03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775321" y="2656032"/>
            <a:ext cx="373607" cy="37360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185179" y="4180490"/>
            <a:ext cx="373607" cy="373607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6814094" y="7402839"/>
            <a:ext cx="373607" cy="373607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179326" y="5760481"/>
            <a:ext cx="373607" cy="373607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9775800" y="6640121"/>
            <a:ext cx="6695634" cy="767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5"/>
              </a:lnSpc>
            </a:pPr>
            <a:r>
              <a:rPr lang="en-US" b="true" sz="4282" spc="-85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Hybrid architecture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004241" y="4811308"/>
            <a:ext cx="6695634" cy="767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5"/>
              </a:lnSpc>
            </a:pPr>
            <a:r>
              <a:rPr lang="en-US" b="true" sz="4282" spc="-85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SQL database system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0" y="8833080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1" id="31"/>
          <p:cNvSpPr txBox="true"/>
          <p:nvPr/>
        </p:nvSpPr>
        <p:spPr>
          <a:xfrm rot="0">
            <a:off x="145058" y="9106292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2204" y="7686324"/>
            <a:ext cx="5841799" cy="1153755"/>
          </a:xfrm>
          <a:custGeom>
            <a:avLst/>
            <a:gdLst/>
            <a:ahLst/>
            <a:cxnLst/>
            <a:rect r="r" b="b" t="t" l="l"/>
            <a:pathLst>
              <a:path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24860" y="7686324"/>
            <a:ext cx="5841799" cy="1153755"/>
          </a:xfrm>
          <a:custGeom>
            <a:avLst/>
            <a:gdLst/>
            <a:ahLst/>
            <a:cxnLst/>
            <a:rect r="r" b="b" t="t" l="l"/>
            <a:pathLst>
              <a:path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13997" y="7686324"/>
            <a:ext cx="5841799" cy="1153755"/>
          </a:xfrm>
          <a:custGeom>
            <a:avLst/>
            <a:gdLst/>
            <a:ahLst/>
            <a:cxnLst/>
            <a:rect r="r" b="b" t="t" l="l"/>
            <a:pathLst>
              <a:path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213997" y="3298645"/>
            <a:ext cx="5841799" cy="5146658"/>
            <a:chOff x="0" y="0"/>
            <a:chExt cx="1554321" cy="13693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54321" cy="1369365"/>
            </a:xfrm>
            <a:custGeom>
              <a:avLst/>
              <a:gdLst/>
              <a:ahLst/>
              <a:cxnLst/>
              <a:rect r="r" b="b" t="t" l="l"/>
              <a:pathLst>
                <a:path h="1369365" w="1554321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224860" y="3298645"/>
            <a:ext cx="5841799" cy="5146658"/>
            <a:chOff x="0" y="0"/>
            <a:chExt cx="1554321" cy="13693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54321" cy="1369365"/>
            </a:xfrm>
            <a:custGeom>
              <a:avLst/>
              <a:gdLst/>
              <a:ahLst/>
              <a:cxnLst/>
              <a:rect r="r" b="b" t="t" l="l"/>
              <a:pathLst>
                <a:path h="1369365" w="1554321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32204" y="3298645"/>
            <a:ext cx="5841799" cy="5146658"/>
            <a:chOff x="0" y="0"/>
            <a:chExt cx="1554321" cy="136936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54321" cy="1369365"/>
            </a:xfrm>
            <a:custGeom>
              <a:avLst/>
              <a:gdLst/>
              <a:ahLst/>
              <a:cxnLst/>
              <a:rect r="r" b="b" t="t" l="l"/>
              <a:pathLst>
                <a:path h="1369365" w="1554321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384604" y="3447950"/>
            <a:ext cx="5570690" cy="3133474"/>
            <a:chOff x="0" y="0"/>
            <a:chExt cx="1128903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l="0" t="-9339" r="0" b="-9339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6358655" y="3447950"/>
            <a:ext cx="5570690" cy="3133474"/>
            <a:chOff x="0" y="0"/>
            <a:chExt cx="1128903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l="0" t="-9061" r="0" b="-9061"/>
              </a:stretch>
            </a:blip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2349552" y="3446286"/>
            <a:ext cx="5570690" cy="3133474"/>
            <a:chOff x="0" y="0"/>
            <a:chExt cx="11289030" cy="6350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l="0" t="-12895" r="0" b="-12895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5417025" y="1886201"/>
            <a:ext cx="7453950" cy="87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51"/>
              </a:lnSpc>
              <a:spcBef>
                <a:spcPct val="0"/>
              </a:spcBef>
            </a:pPr>
            <a:r>
              <a:rPr lang="en-US" sz="5108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Project Outcomes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00" y="7425164"/>
            <a:ext cx="4018194" cy="448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20"/>
              </a:lnSpc>
              <a:spcBef>
                <a:spcPct val="0"/>
              </a:spcBef>
            </a:pPr>
            <a:r>
              <a:rPr lang="en-US" sz="258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User Interface (UX/UI)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984957" y="7451199"/>
            <a:ext cx="4321605" cy="42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80"/>
              </a:lnSpc>
              <a:spcBef>
                <a:spcPct val="0"/>
              </a:spcBef>
            </a:pPr>
            <a:r>
              <a:rPr lang="en-US" sz="248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Architectural Decisions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844705" y="7434689"/>
            <a:ext cx="2877407" cy="42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80"/>
              </a:lnSpc>
              <a:spcBef>
                <a:spcPct val="0"/>
              </a:spcBef>
            </a:pPr>
            <a:r>
              <a:rPr lang="en-US" sz="248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Workflow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0" y="8833080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1" id="31"/>
          <p:cNvSpPr txBox="true"/>
          <p:nvPr/>
        </p:nvSpPr>
        <p:spPr>
          <a:xfrm rot="0">
            <a:off x="145058" y="9106292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568945" y="1776392"/>
            <a:ext cx="11495130" cy="7707829"/>
          </a:xfrm>
          <a:custGeom>
            <a:avLst/>
            <a:gdLst/>
            <a:ahLst/>
            <a:cxnLst/>
            <a:rect r="r" b="b" t="t" l="l"/>
            <a:pathLst>
              <a:path h="7707829" w="11495130">
                <a:moveTo>
                  <a:pt x="0" y="0"/>
                </a:moveTo>
                <a:lnTo>
                  <a:pt x="11495131" y="0"/>
                </a:lnTo>
                <a:lnTo>
                  <a:pt x="11495131" y="7707829"/>
                </a:lnTo>
                <a:lnTo>
                  <a:pt x="0" y="77078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607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80967" y="403492"/>
            <a:ext cx="5775957" cy="1126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7"/>
              </a:lnSpc>
              <a:spcBef>
                <a:spcPct val="0"/>
              </a:spcBef>
            </a:pPr>
            <a:r>
              <a:rPr lang="en-US" sz="6605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UI/UX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83343" y="403492"/>
            <a:ext cx="5775957" cy="1127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247"/>
              </a:lnSpc>
              <a:spcBef>
                <a:spcPct val="0"/>
              </a:spcBef>
            </a:pPr>
            <a:r>
              <a:rPr lang="en-US" sz="6605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MENU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0" y="8833080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45058" y="9106292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DAGYJx3Y6Zg</dc:identifier>
  <dcterms:modified xsi:type="dcterms:W3CDTF">2011-08-01T06:04:30Z</dcterms:modified>
  <cp:revision>1</cp:revision>
  <dc:title>CNPM</dc:title>
</cp:coreProperties>
</file>